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</p:sldMasterIdLst>
  <p:notesMasterIdLst>
    <p:notesMasterId r:id="rId31"/>
  </p:notesMasterIdLst>
  <p:sldIdLst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82" r:id="rId12"/>
    <p:sldId id="266" r:id="rId13"/>
    <p:sldId id="267" r:id="rId14"/>
    <p:sldId id="268" r:id="rId15"/>
    <p:sldId id="271" r:id="rId16"/>
    <p:sldId id="276" r:id="rId17"/>
    <p:sldId id="277" r:id="rId18"/>
    <p:sldId id="272" r:id="rId19"/>
    <p:sldId id="278" r:id="rId20"/>
    <p:sldId id="279" r:id="rId21"/>
    <p:sldId id="280" r:id="rId22"/>
    <p:sldId id="284" r:id="rId23"/>
    <p:sldId id="273" r:id="rId24"/>
    <p:sldId id="281" r:id="rId25"/>
    <p:sldId id="283" r:id="rId26"/>
    <p:sldId id="274" r:id="rId27"/>
    <p:sldId id="285" r:id="rId28"/>
    <p:sldId id="275" r:id="rId29"/>
    <p:sldId id="270" r:id="rId30"/>
  </p:sldIdLst>
  <p:sldSz cx="12192000" cy="6858000"/>
  <p:notesSz cx="6797675" cy="9929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A8FF"/>
    <a:srgbClr val="2B27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30" autoAdjust="0"/>
    <p:restoredTop sz="94660"/>
  </p:normalViewPr>
  <p:slideViewPr>
    <p:cSldViewPr snapToGrid="0">
      <p:cViewPr varScale="1">
        <p:scale>
          <a:sx n="64" d="100"/>
          <a:sy n="64" d="100"/>
        </p:scale>
        <p:origin x="6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lter Göbl" userId="a3602b99fbb67d79" providerId="LiveId" clId="{DC4202E7-B0D0-4F04-94B7-A5C50AF2E044}"/>
    <pc:docChg chg="undo custSel modSld modNotesMaster">
      <pc:chgData name="Walter Göbl" userId="a3602b99fbb67d79" providerId="LiveId" clId="{DC4202E7-B0D0-4F04-94B7-A5C50AF2E044}" dt="2025-03-16T09:48:34.801" v="158" actId="20577"/>
      <pc:docMkLst>
        <pc:docMk/>
      </pc:docMkLst>
      <pc:sldChg chg="modSp mod">
        <pc:chgData name="Walter Göbl" userId="a3602b99fbb67d79" providerId="LiveId" clId="{DC4202E7-B0D0-4F04-94B7-A5C50AF2E044}" dt="2025-03-16T09:42:09.127" v="18" actId="20577"/>
        <pc:sldMkLst>
          <pc:docMk/>
          <pc:sldMk cId="1151344679" sldId="260"/>
        </pc:sldMkLst>
        <pc:spChg chg="mod">
          <ac:chgData name="Walter Göbl" userId="a3602b99fbb67d79" providerId="LiveId" clId="{DC4202E7-B0D0-4F04-94B7-A5C50AF2E044}" dt="2025-03-16T09:42:09.127" v="18" actId="20577"/>
          <ac:spMkLst>
            <pc:docMk/>
            <pc:sldMk cId="1151344679" sldId="260"/>
            <ac:spMk id="3" creationId="{42037BE3-7DF4-8D6D-032D-F0DCB6742B8A}"/>
          </ac:spMkLst>
        </pc:spChg>
      </pc:sldChg>
      <pc:sldChg chg="modSp mod">
        <pc:chgData name="Walter Göbl" userId="a3602b99fbb67d79" providerId="LiveId" clId="{DC4202E7-B0D0-4F04-94B7-A5C50AF2E044}" dt="2025-03-16T09:42:29.029" v="25" actId="20577"/>
        <pc:sldMkLst>
          <pc:docMk/>
          <pc:sldMk cId="2903149234" sldId="261"/>
        </pc:sldMkLst>
        <pc:spChg chg="mod">
          <ac:chgData name="Walter Göbl" userId="a3602b99fbb67d79" providerId="LiveId" clId="{DC4202E7-B0D0-4F04-94B7-A5C50AF2E044}" dt="2025-03-16T09:42:29.029" v="25" actId="20577"/>
          <ac:spMkLst>
            <pc:docMk/>
            <pc:sldMk cId="2903149234" sldId="261"/>
            <ac:spMk id="3" creationId="{B2F41BA6-9708-27A3-35AF-1B2D9F265B6D}"/>
          </ac:spMkLst>
        </pc:spChg>
      </pc:sldChg>
      <pc:sldChg chg="addSp delSp modSp mod">
        <pc:chgData name="Walter Göbl" userId="a3602b99fbb67d79" providerId="LiveId" clId="{DC4202E7-B0D0-4F04-94B7-A5C50AF2E044}" dt="2025-03-16T09:44:38.814" v="42" actId="1076"/>
        <pc:sldMkLst>
          <pc:docMk/>
          <pc:sldMk cId="236589594" sldId="262"/>
        </pc:sldMkLst>
        <pc:spChg chg="mod">
          <ac:chgData name="Walter Göbl" userId="a3602b99fbb67d79" providerId="LiveId" clId="{DC4202E7-B0D0-4F04-94B7-A5C50AF2E044}" dt="2025-03-16T09:44:38.814" v="42" actId="1076"/>
          <ac:spMkLst>
            <pc:docMk/>
            <pc:sldMk cId="236589594" sldId="262"/>
            <ac:spMk id="2" creationId="{BCF10B0B-8B86-1BD6-C098-4CE8564C688C}"/>
          </ac:spMkLst>
        </pc:spChg>
        <pc:spChg chg="mod">
          <ac:chgData name="Walter Göbl" userId="a3602b99fbb67d79" providerId="LiveId" clId="{DC4202E7-B0D0-4F04-94B7-A5C50AF2E044}" dt="2025-03-16T09:43:29.496" v="35" actId="1076"/>
          <ac:spMkLst>
            <pc:docMk/>
            <pc:sldMk cId="236589594" sldId="262"/>
            <ac:spMk id="3" creationId="{2B85DEB5-04B1-173B-51F8-F6CCBA0FC149}"/>
          </ac:spMkLst>
        </pc:spChg>
        <pc:spChg chg="add del">
          <ac:chgData name="Walter Göbl" userId="a3602b99fbb67d79" providerId="LiveId" clId="{DC4202E7-B0D0-4F04-94B7-A5C50AF2E044}" dt="2025-03-16T09:42:59.956" v="28" actId="22"/>
          <ac:spMkLst>
            <pc:docMk/>
            <pc:sldMk cId="236589594" sldId="262"/>
            <ac:spMk id="5" creationId="{C0E76FE8-43B7-95E1-D127-2DB3AE1B5149}"/>
          </ac:spMkLst>
        </pc:spChg>
        <pc:spChg chg="add mod">
          <ac:chgData name="Walter Göbl" userId="a3602b99fbb67d79" providerId="LiveId" clId="{DC4202E7-B0D0-4F04-94B7-A5C50AF2E044}" dt="2025-03-16T09:43:08.058" v="30" actId="1076"/>
          <ac:spMkLst>
            <pc:docMk/>
            <pc:sldMk cId="236589594" sldId="262"/>
            <ac:spMk id="7" creationId="{D4765D4C-BBD3-EE8A-A235-8A9467CA1AF2}"/>
          </ac:spMkLst>
        </pc:spChg>
      </pc:sldChg>
      <pc:sldChg chg="addSp modSp mod">
        <pc:chgData name="Walter Göbl" userId="a3602b99fbb67d79" providerId="LiveId" clId="{DC4202E7-B0D0-4F04-94B7-A5C50AF2E044}" dt="2025-03-16T09:44:46.080" v="43" actId="1076"/>
        <pc:sldMkLst>
          <pc:docMk/>
          <pc:sldMk cId="1391300699" sldId="263"/>
        </pc:sldMkLst>
        <pc:spChg chg="mod">
          <ac:chgData name="Walter Göbl" userId="a3602b99fbb67d79" providerId="LiveId" clId="{DC4202E7-B0D0-4F04-94B7-A5C50AF2E044}" dt="2025-03-16T09:44:07.849" v="39" actId="113"/>
          <ac:spMkLst>
            <pc:docMk/>
            <pc:sldMk cId="1391300699" sldId="263"/>
            <ac:spMk id="2" creationId="{00F81539-9B85-4040-7EA2-8E1995A79EBC}"/>
          </ac:spMkLst>
        </pc:spChg>
        <pc:spChg chg="mod">
          <ac:chgData name="Walter Göbl" userId="a3602b99fbb67d79" providerId="LiveId" clId="{DC4202E7-B0D0-4F04-94B7-A5C50AF2E044}" dt="2025-03-16T09:44:46.080" v="43" actId="1076"/>
          <ac:spMkLst>
            <pc:docMk/>
            <pc:sldMk cId="1391300699" sldId="263"/>
            <ac:spMk id="3" creationId="{C4A0764F-120B-F4CF-5B48-C0980344FB56}"/>
          </ac:spMkLst>
        </pc:spChg>
        <pc:picChg chg="add mod">
          <ac:chgData name="Walter Göbl" userId="a3602b99fbb67d79" providerId="LiveId" clId="{DC4202E7-B0D0-4F04-94B7-A5C50AF2E044}" dt="2025-03-16T09:44:19.737" v="41" actId="1076"/>
          <ac:picMkLst>
            <pc:docMk/>
            <pc:sldMk cId="1391300699" sldId="263"/>
            <ac:picMk id="4" creationId="{956990BE-A4B6-D3A5-6269-F092EDFE7BE7}"/>
          </ac:picMkLst>
        </pc:picChg>
      </pc:sldChg>
      <pc:sldChg chg="modSp mod">
        <pc:chgData name="Walter Göbl" userId="a3602b99fbb67d79" providerId="LiveId" clId="{DC4202E7-B0D0-4F04-94B7-A5C50AF2E044}" dt="2025-03-16T09:41:38.931" v="10" actId="20577"/>
        <pc:sldMkLst>
          <pc:docMk/>
          <pc:sldMk cId="3830396701" sldId="268"/>
        </pc:sldMkLst>
        <pc:spChg chg="mod">
          <ac:chgData name="Walter Göbl" userId="a3602b99fbb67d79" providerId="LiveId" clId="{DC4202E7-B0D0-4F04-94B7-A5C50AF2E044}" dt="2025-03-16T09:41:38.931" v="10" actId="20577"/>
          <ac:spMkLst>
            <pc:docMk/>
            <pc:sldMk cId="3830396701" sldId="268"/>
            <ac:spMk id="3" creationId="{0C5ACC8C-A1B7-5728-B0DE-5C8332D36CA0}"/>
          </ac:spMkLst>
        </pc:spChg>
      </pc:sldChg>
      <pc:sldChg chg="modSp mod">
        <pc:chgData name="Walter Göbl" userId="a3602b99fbb67d79" providerId="LiveId" clId="{DC4202E7-B0D0-4F04-94B7-A5C50AF2E044}" dt="2025-03-16T09:48:34.801" v="158" actId="20577"/>
        <pc:sldMkLst>
          <pc:docMk/>
          <pc:sldMk cId="859370792" sldId="270"/>
        </pc:sldMkLst>
        <pc:spChg chg="mod">
          <ac:chgData name="Walter Göbl" userId="a3602b99fbb67d79" providerId="LiveId" clId="{DC4202E7-B0D0-4F04-94B7-A5C50AF2E044}" dt="2025-03-16T09:48:34.801" v="158" actId="20577"/>
          <ac:spMkLst>
            <pc:docMk/>
            <pc:sldMk cId="859370792" sldId="270"/>
            <ac:spMk id="3" creationId="{AAC3EAF4-8EE7-7C78-0567-9A4B0D9645C1}"/>
          </ac:spMkLst>
        </pc:spChg>
      </pc:sldChg>
      <pc:sldChg chg="modSp mod">
        <pc:chgData name="Walter Göbl" userId="a3602b99fbb67d79" providerId="LiveId" clId="{DC4202E7-B0D0-4F04-94B7-A5C50AF2E044}" dt="2025-03-16T09:45:29.669" v="48" actId="20577"/>
        <pc:sldMkLst>
          <pc:docMk/>
          <pc:sldMk cId="4047158640" sldId="271"/>
        </pc:sldMkLst>
        <pc:spChg chg="mod">
          <ac:chgData name="Walter Göbl" userId="a3602b99fbb67d79" providerId="LiveId" clId="{DC4202E7-B0D0-4F04-94B7-A5C50AF2E044}" dt="2025-03-16T09:45:29.669" v="48" actId="20577"/>
          <ac:spMkLst>
            <pc:docMk/>
            <pc:sldMk cId="4047158640" sldId="271"/>
            <ac:spMk id="3" creationId="{F22890DD-00E4-8D32-4971-EED74451B92A}"/>
          </ac:spMkLst>
        </pc:spChg>
      </pc:sldChg>
      <pc:sldChg chg="modSp mod">
        <pc:chgData name="Walter Göbl" userId="a3602b99fbb67d79" providerId="LiveId" clId="{DC4202E7-B0D0-4F04-94B7-A5C50AF2E044}" dt="2025-03-16T09:46:06.159" v="51" actId="1076"/>
        <pc:sldMkLst>
          <pc:docMk/>
          <pc:sldMk cId="1534654388" sldId="272"/>
        </pc:sldMkLst>
        <pc:spChg chg="mod">
          <ac:chgData name="Walter Göbl" userId="a3602b99fbb67d79" providerId="LiveId" clId="{DC4202E7-B0D0-4F04-94B7-A5C50AF2E044}" dt="2025-03-16T09:46:06.159" v="51" actId="1076"/>
          <ac:spMkLst>
            <pc:docMk/>
            <pc:sldMk cId="1534654388" sldId="272"/>
            <ac:spMk id="3" creationId="{3CFB6FA9-C4C3-D82F-CB0A-495848F115CE}"/>
          </ac:spMkLst>
        </pc:spChg>
      </pc:sldChg>
      <pc:sldChg chg="modSp mod">
        <pc:chgData name="Walter Göbl" userId="a3602b99fbb67d79" providerId="LiveId" clId="{DC4202E7-B0D0-4F04-94B7-A5C50AF2E044}" dt="2025-03-16T09:47:52.819" v="141" actId="20577"/>
        <pc:sldMkLst>
          <pc:docMk/>
          <pc:sldMk cId="1335470613" sldId="274"/>
        </pc:sldMkLst>
        <pc:spChg chg="mod">
          <ac:chgData name="Walter Göbl" userId="a3602b99fbb67d79" providerId="LiveId" clId="{DC4202E7-B0D0-4F04-94B7-A5C50AF2E044}" dt="2025-03-16T09:47:52.819" v="141" actId="20577"/>
          <ac:spMkLst>
            <pc:docMk/>
            <pc:sldMk cId="1335470613" sldId="274"/>
            <ac:spMk id="3" creationId="{34739114-C166-8D3C-003C-13050ABCD14D}"/>
          </ac:spMkLst>
        </pc:spChg>
      </pc:sldChg>
      <pc:sldChg chg="modSp mod">
        <pc:chgData name="Walter Göbl" userId="a3602b99fbb67d79" providerId="LiveId" clId="{DC4202E7-B0D0-4F04-94B7-A5C50AF2E044}" dt="2025-03-16T09:48:07.590" v="144" actId="20577"/>
        <pc:sldMkLst>
          <pc:docMk/>
          <pc:sldMk cId="1214393422" sldId="275"/>
        </pc:sldMkLst>
        <pc:spChg chg="mod">
          <ac:chgData name="Walter Göbl" userId="a3602b99fbb67d79" providerId="LiveId" clId="{DC4202E7-B0D0-4F04-94B7-A5C50AF2E044}" dt="2025-03-16T09:48:07.590" v="144" actId="20577"/>
          <ac:spMkLst>
            <pc:docMk/>
            <pc:sldMk cId="1214393422" sldId="275"/>
            <ac:spMk id="3" creationId="{2B11B68F-65F1-7436-FFAF-631335AB370F}"/>
          </ac:spMkLst>
        </pc:spChg>
      </pc:sldChg>
      <pc:sldChg chg="modSp mod">
        <pc:chgData name="Walter Göbl" userId="a3602b99fbb67d79" providerId="LiveId" clId="{DC4202E7-B0D0-4F04-94B7-A5C50AF2E044}" dt="2025-03-16T09:45:53.116" v="49" actId="20577"/>
        <pc:sldMkLst>
          <pc:docMk/>
          <pc:sldMk cId="912311721" sldId="276"/>
        </pc:sldMkLst>
        <pc:spChg chg="mod">
          <ac:chgData name="Walter Göbl" userId="a3602b99fbb67d79" providerId="LiveId" clId="{DC4202E7-B0D0-4F04-94B7-A5C50AF2E044}" dt="2025-03-16T09:45:53.116" v="49" actId="20577"/>
          <ac:spMkLst>
            <pc:docMk/>
            <pc:sldMk cId="912311721" sldId="276"/>
            <ac:spMk id="3" creationId="{C3D1781A-5568-6F2E-72FD-21DD972F8B95}"/>
          </ac:spMkLst>
        </pc:spChg>
      </pc:sldChg>
      <pc:sldChg chg="modSp mod">
        <pc:chgData name="Walter Göbl" userId="a3602b99fbb67d79" providerId="LiveId" clId="{DC4202E7-B0D0-4F04-94B7-A5C50AF2E044}" dt="2025-03-16T09:45:59.148" v="50" actId="20577"/>
        <pc:sldMkLst>
          <pc:docMk/>
          <pc:sldMk cId="301352471" sldId="277"/>
        </pc:sldMkLst>
        <pc:spChg chg="mod">
          <ac:chgData name="Walter Göbl" userId="a3602b99fbb67d79" providerId="LiveId" clId="{DC4202E7-B0D0-4F04-94B7-A5C50AF2E044}" dt="2025-03-16T09:45:59.148" v="50" actId="20577"/>
          <ac:spMkLst>
            <pc:docMk/>
            <pc:sldMk cId="301352471" sldId="277"/>
            <ac:spMk id="3" creationId="{2A2BC903-B2F8-A81D-E424-1DEF792C1A50}"/>
          </ac:spMkLst>
        </pc:spChg>
      </pc:sldChg>
      <pc:sldChg chg="modSp mod">
        <pc:chgData name="Walter Göbl" userId="a3602b99fbb67d79" providerId="LiveId" clId="{DC4202E7-B0D0-4F04-94B7-A5C50AF2E044}" dt="2025-03-16T09:46:13.384" v="53" actId="20577"/>
        <pc:sldMkLst>
          <pc:docMk/>
          <pc:sldMk cId="2521483871" sldId="278"/>
        </pc:sldMkLst>
        <pc:spChg chg="mod">
          <ac:chgData name="Walter Göbl" userId="a3602b99fbb67d79" providerId="LiveId" clId="{DC4202E7-B0D0-4F04-94B7-A5C50AF2E044}" dt="2025-03-16T09:46:13.384" v="53" actId="20577"/>
          <ac:spMkLst>
            <pc:docMk/>
            <pc:sldMk cId="2521483871" sldId="278"/>
            <ac:spMk id="3" creationId="{FC2D6E4F-34DC-9941-89A4-188A34E880F2}"/>
          </ac:spMkLst>
        </pc:spChg>
      </pc:sldChg>
      <pc:sldChg chg="modSp mod">
        <pc:chgData name="Walter Göbl" userId="a3602b99fbb67d79" providerId="LiveId" clId="{DC4202E7-B0D0-4F04-94B7-A5C50AF2E044}" dt="2025-03-16T09:46:21.655" v="54" actId="20577"/>
        <pc:sldMkLst>
          <pc:docMk/>
          <pc:sldMk cId="3750314432" sldId="279"/>
        </pc:sldMkLst>
        <pc:spChg chg="mod">
          <ac:chgData name="Walter Göbl" userId="a3602b99fbb67d79" providerId="LiveId" clId="{DC4202E7-B0D0-4F04-94B7-A5C50AF2E044}" dt="2025-03-16T09:46:21.655" v="54" actId="20577"/>
          <ac:spMkLst>
            <pc:docMk/>
            <pc:sldMk cId="3750314432" sldId="279"/>
            <ac:spMk id="3" creationId="{08D08271-7D5C-D793-ED50-5196F283B05C}"/>
          </ac:spMkLst>
        </pc:spChg>
      </pc:sldChg>
      <pc:sldChg chg="modSp mod">
        <pc:chgData name="Walter Göbl" userId="a3602b99fbb67d79" providerId="LiveId" clId="{DC4202E7-B0D0-4F04-94B7-A5C50AF2E044}" dt="2025-03-16T09:46:25.797" v="55" actId="20577"/>
        <pc:sldMkLst>
          <pc:docMk/>
          <pc:sldMk cId="3156219923" sldId="280"/>
        </pc:sldMkLst>
        <pc:spChg chg="mod">
          <ac:chgData name="Walter Göbl" userId="a3602b99fbb67d79" providerId="LiveId" clId="{DC4202E7-B0D0-4F04-94B7-A5C50AF2E044}" dt="2025-03-16T09:46:25.797" v="55" actId="20577"/>
          <ac:spMkLst>
            <pc:docMk/>
            <pc:sldMk cId="3156219923" sldId="280"/>
            <ac:spMk id="3" creationId="{62B557A8-B4E4-38CB-EE28-E32E877D78DE}"/>
          </ac:spMkLst>
        </pc:spChg>
      </pc:sldChg>
      <pc:sldChg chg="modSp mod">
        <pc:chgData name="Walter Göbl" userId="a3602b99fbb67d79" providerId="LiveId" clId="{DC4202E7-B0D0-4F04-94B7-A5C50AF2E044}" dt="2025-03-16T09:47:10.694" v="78" actId="20577"/>
        <pc:sldMkLst>
          <pc:docMk/>
          <pc:sldMk cId="3838457516" sldId="281"/>
        </pc:sldMkLst>
        <pc:spChg chg="mod">
          <ac:chgData name="Walter Göbl" userId="a3602b99fbb67d79" providerId="LiveId" clId="{DC4202E7-B0D0-4F04-94B7-A5C50AF2E044}" dt="2025-03-16T09:47:10.694" v="78" actId="20577"/>
          <ac:spMkLst>
            <pc:docMk/>
            <pc:sldMk cId="3838457516" sldId="281"/>
            <ac:spMk id="3" creationId="{8E139201-9ED7-5A5C-617E-DDF0AE5F33A8}"/>
          </ac:spMkLst>
        </pc:spChg>
      </pc:sldChg>
      <pc:sldChg chg="modSp mod">
        <pc:chgData name="Walter Göbl" userId="a3602b99fbb67d79" providerId="LiveId" clId="{DC4202E7-B0D0-4F04-94B7-A5C50AF2E044}" dt="2025-03-16T09:46:58.520" v="77" actId="20577"/>
        <pc:sldMkLst>
          <pc:docMk/>
          <pc:sldMk cId="3205982981" sldId="284"/>
        </pc:sldMkLst>
        <pc:spChg chg="mod">
          <ac:chgData name="Walter Göbl" userId="a3602b99fbb67d79" providerId="LiveId" clId="{DC4202E7-B0D0-4F04-94B7-A5C50AF2E044}" dt="2025-03-16T09:46:58.520" v="77" actId="20577"/>
          <ac:spMkLst>
            <pc:docMk/>
            <pc:sldMk cId="3205982981" sldId="284"/>
            <ac:spMk id="2" creationId="{8343BC26-1E96-4D63-E88D-8925A689E9F3}"/>
          </ac:spMkLst>
        </pc:spChg>
        <pc:picChg chg="mod">
          <ac:chgData name="Walter Göbl" userId="a3602b99fbb67d79" providerId="LiveId" clId="{DC4202E7-B0D0-4F04-94B7-A5C50AF2E044}" dt="2025-03-16T09:46:32.232" v="57" actId="1076"/>
          <ac:picMkLst>
            <pc:docMk/>
            <pc:sldMk cId="3205982981" sldId="284"/>
            <ac:picMk id="5" creationId="{AB929223-C296-490A-3FBC-65126D2A5B0B}"/>
          </ac:picMkLst>
        </pc:picChg>
        <pc:picChg chg="mod">
          <ac:chgData name="Walter Göbl" userId="a3602b99fbb67d79" providerId="LiveId" clId="{DC4202E7-B0D0-4F04-94B7-A5C50AF2E044}" dt="2025-03-16T09:46:29.892" v="56" actId="1076"/>
          <ac:picMkLst>
            <pc:docMk/>
            <pc:sldMk cId="3205982981" sldId="284"/>
            <ac:picMk id="7" creationId="{9185F47A-B476-6D01-C889-5061F0248D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197D9-17A9-4768-9F36-AFA48BA6FF85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0090D8-57B1-4329-9547-8F45A4FD18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3741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0090D8-57B1-4329-9547-8F45A4FD18CE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2862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4928CB-CA3B-7870-3AF3-25AAC11EC4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44CAE44-AC10-445F-E481-A78F96627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ACE87C-412E-859D-7BF3-60E488007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DF2E4FB-8F11-A260-582C-A023C78A4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A26C992-AB12-9544-2769-CDFC2A846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4464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E59483-56B6-6A3A-801A-545A2B7BA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251A661-E193-510F-A24A-BFF82864B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7C561F5-C4EE-CDA8-0718-3DCDD57CD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B80E2E7-4CE0-FEBE-83EC-F0A4FF27E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806B45-F76B-FD64-AC82-C1272DA3A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2617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EFCFC2-CC61-B7C0-37FC-616706F73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D7B8C40-C602-A0CE-A835-633259E83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A547A7-4714-D0B8-372E-BA1F30FE0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19D4DDA-994E-F25F-276E-ED2F7AD2C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0DED742-3859-B85C-A2B1-2547724EB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4702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98BD31-3BEA-233B-9F32-77EAE3CA7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53BA92-5000-CD67-3D0E-246805B97C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79EF169-647B-3D8F-1A33-4FF887A688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B2322D3-7849-7A01-66E6-7A3EA20EA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42E5449-2185-7704-AF6A-8C95F7595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39C64FC-6E1E-5F92-3013-389A99A16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2600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5B0D14-E963-206F-DD63-7004DBF20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571C49E-3276-A267-F2AA-7483F2F39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8A5BCB3-0304-08E8-112D-0858FEB69D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96FA555-44F9-E8DA-3536-357CFEE679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3DA073E-F04E-A5EE-F3E1-C2C4B2EEF1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6A456A2-B712-9692-00BA-4D916D964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B7A5F86-D235-6F7C-2E97-F49020D77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2D11CF6-FAE5-351C-7677-D4D414455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0906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DC6F44-3E76-DF0B-812A-1A3FAABBF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7EA6DCE-A49A-4D06-BAC0-21928F405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7E538D-50E3-F0F0-18A6-7C14791AB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4C3B088-D24F-6B86-A0DB-D75B1BFD2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549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AF7B72C-BEC3-4A2B-339E-F0669215B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49B2DF7-5616-70A5-0F8F-12B317A2B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AF417C-729A-3CC6-FB8F-E5CB95833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5954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F82A8D-1176-D27D-00B1-81FD048FE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946EF96-5FF8-1E4C-DEFE-DCB20EAF8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A236D22-6DFD-4D32-70F4-78C16D6066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62E714C-4632-9D64-D779-8CCDBCF2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2EA9AD9-977F-F4DD-9C73-A6D8F6D6D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97466DA-AFC2-DC2E-CAB7-C110744A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1364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FE2EEF-9D71-755E-61B2-DCB8ACB6B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F4A813D-189C-D77D-893A-96B2AFB08E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A892694-5450-D39C-B802-940031291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4DBA7F0-9A74-8BB8-4428-4996F2FF1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B6645CB-E52E-5D9A-B505-5C05639EE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22B442-46C2-B7C2-652A-8D92A2169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60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F77679-49FE-0392-F207-960F24F18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FD07E3D-A90A-5FD5-36CA-E8DB00900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24D61B7-92C9-AD1C-ED2F-F39B172D2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1293885-46C9-1E15-71A0-A7CD43D88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33C654-822A-2AE3-8E48-873F91DDA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7478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DB25FEA-28FC-A22A-1294-FDF412BCDD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0C61DF3-D75A-D298-E0C4-26C747DFCC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369462-C872-7A07-0467-765B91423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734328-D579-A4C1-9501-4E2BAD974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FAF0DF6-7A1A-B577-4D41-37094598E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8266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rgbClr val="33A8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rgbClr val="33A8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8677728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EF9B-82B6-426F-B95A-FA744654F0AB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B32FBC6-22AA-948C-78E0-1765FACCFE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88097" y="6172200"/>
            <a:ext cx="5603653" cy="68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31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734638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38958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4480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70349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07988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249315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657508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50858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7928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5E2037D-65E6-0D9C-6902-CB99366B5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0D894EE-7ACB-B5AF-213E-697F305661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C5ADD47-99C3-D911-A6E3-66A2B59C04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9CDA780-03FE-11A4-6336-36511CE0DB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1C65BF-3926-EDE0-6787-2AEC3245A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867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B1429BFB-329C-4E33-804D-F9799FC2858A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0D6FEF9B-82B6-426F-B95A-FA744654F0AB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rgbClr val="33A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1204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jr-muehldorf.de/foerderungen/" TargetMode="Externa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jr-muehldorf.de/foerderungen/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jr-muehldorf.de/foerderungen/" TargetMode="Externa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jr-muehldorf.de/foerderungen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ABB5B0D-4719-B85F-156F-E45CD623F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13397" cy="117764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727F611-DCF6-5E56-1020-C4AE3317A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8358" y="1715695"/>
            <a:ext cx="8921672" cy="1713305"/>
          </a:xfrm>
        </p:spPr>
        <p:txBody>
          <a:bodyPr anchor="b">
            <a:noAutofit/>
          </a:bodyPr>
          <a:lstStyle/>
          <a:p>
            <a:r>
              <a:rPr lang="de-DE" sz="4000" dirty="0"/>
              <a:t>Zuschüsse zur Förderung der Jugendarbeit</a:t>
            </a:r>
            <a:br>
              <a:rPr lang="de-DE" sz="4000" dirty="0"/>
            </a:br>
            <a:r>
              <a:rPr lang="de-DE" sz="4000" dirty="0"/>
              <a:t>im Landkreis Mühldorf am Inn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1AFC826-644A-34FA-F842-FCD20068F6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4955" y="3530184"/>
            <a:ext cx="8802402" cy="1713305"/>
          </a:xfrm>
        </p:spPr>
        <p:txBody>
          <a:bodyPr anchor="t">
            <a:normAutofit/>
          </a:bodyPr>
          <a:lstStyle/>
          <a:p>
            <a:pPr algn="l"/>
            <a:r>
              <a:rPr lang="de-DE" b="1" dirty="0"/>
              <a:t>Beschlossen in der Vollversammlung vom 05.11.2024</a:t>
            </a:r>
          </a:p>
          <a:p>
            <a:pPr algn="l"/>
            <a:r>
              <a:rPr lang="de-DE" b="1" dirty="0"/>
              <a:t>Gültig seit 01.01.2025</a:t>
            </a:r>
          </a:p>
          <a:p>
            <a:pPr marL="342900" indent="-342900" algn="l">
              <a:buFontTx/>
              <a:buChar char="-"/>
            </a:pPr>
            <a:endParaRPr lang="de-DE" dirty="0"/>
          </a:p>
          <a:p>
            <a:pPr algn="l"/>
            <a:endParaRPr lang="de-DE" dirty="0"/>
          </a:p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05509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07ED11-1167-B42B-4A5A-C9881BD1B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19274" y="1790699"/>
            <a:ext cx="8705851" cy="3581401"/>
          </a:xfrm>
        </p:spPr>
        <p:txBody>
          <a:bodyPr>
            <a:normAutofit/>
          </a:bodyPr>
          <a:lstStyle/>
          <a:p>
            <a:r>
              <a:rPr lang="de-DE" sz="2400" dirty="0"/>
              <a:t>Grundförderung</a:t>
            </a:r>
          </a:p>
          <a:p>
            <a:r>
              <a:rPr lang="de-DE" sz="2400" dirty="0"/>
              <a:t>Förderung von Freizeitmaßnahmen</a:t>
            </a:r>
          </a:p>
          <a:p>
            <a:r>
              <a:rPr lang="de-DE" sz="2400" dirty="0"/>
              <a:t>Förderung von Jugendbildungsmaßnahmen und Seminare</a:t>
            </a:r>
          </a:p>
          <a:p>
            <a:r>
              <a:rPr lang="de-DE" sz="2400" dirty="0"/>
              <a:t>Veranstaltungen der internationalen Jugendbegegnung</a:t>
            </a:r>
          </a:p>
          <a:p>
            <a:r>
              <a:rPr lang="de-DE" sz="2400" dirty="0"/>
              <a:t>Förderung von Projekten</a:t>
            </a:r>
          </a:p>
          <a:p>
            <a:r>
              <a:rPr lang="de-DE" sz="2400" dirty="0"/>
              <a:t>Förderung von Geräten und Materialien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73349CA-E610-CE81-AE1C-F4EA8B4A85A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31758" y="5981699"/>
            <a:ext cx="7160242" cy="87630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/>
              <a:t>Welche Zuschussarten gibt es?</a:t>
            </a:r>
          </a:p>
        </p:txBody>
      </p:sp>
    </p:spTree>
    <p:extLst>
      <p:ext uri="{BB962C8B-B14F-4D97-AF65-F5344CB8AC3E}">
        <p14:creationId xmlns:p14="http://schemas.microsoft.com/office/powerpoint/2010/main" val="4192090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A6F4BA-FFD0-B91E-D47D-02417E839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848474"/>
            <a:ext cx="9601200" cy="3581400"/>
          </a:xfrm>
        </p:spPr>
        <p:txBody>
          <a:bodyPr>
            <a:normAutofit/>
          </a:bodyPr>
          <a:lstStyle/>
          <a:p>
            <a:pPr>
              <a:lnSpc>
                <a:spcPts val="3000"/>
              </a:lnSpc>
            </a:pPr>
            <a:r>
              <a:rPr lang="de-DE" altLang="de-DE" sz="2400" dirty="0">
                <a:sym typeface="Wingdings" panose="05000000000000000000" pitchFamily="2" charset="2"/>
              </a:rPr>
              <a:t>Zuschüsse sind </a:t>
            </a:r>
            <a:r>
              <a:rPr lang="de-DE" altLang="de-DE" sz="2400" b="1" dirty="0">
                <a:sym typeface="Wingdings" panose="05000000000000000000" pitchFamily="2" charset="2"/>
              </a:rPr>
              <a:t>zweckgebunden</a:t>
            </a:r>
            <a:r>
              <a:rPr lang="de-DE" altLang="de-DE" sz="2400" dirty="0">
                <a:sym typeface="Wingdings" panose="05000000000000000000" pitchFamily="2" charset="2"/>
              </a:rPr>
              <a:t> für die </a:t>
            </a:r>
            <a:r>
              <a:rPr lang="de-DE" altLang="de-DE" sz="2400" b="1" dirty="0">
                <a:sym typeface="Wingdings" panose="05000000000000000000" pitchFamily="2" charset="2"/>
              </a:rPr>
              <a:t>Jugendarbeit</a:t>
            </a:r>
            <a:br>
              <a:rPr lang="de-DE" altLang="de-DE" sz="2400" dirty="0">
                <a:sym typeface="Wingdings" panose="05000000000000000000" pitchFamily="2" charset="2"/>
              </a:rPr>
            </a:br>
            <a:r>
              <a:rPr lang="de-DE" altLang="de-DE" sz="2400" dirty="0">
                <a:sym typeface="Wingdings" panose="05000000000000000000" pitchFamily="2" charset="2"/>
              </a:rPr>
              <a:t>(Jugendarbeit im Zusammenhang mit Kindern von 6 Jahren bis jungen Erwachsenen einschließlich 26 Jahren, die Wohnsitz im LK Mühldorf haben)</a:t>
            </a:r>
          </a:p>
          <a:p>
            <a:pPr>
              <a:lnSpc>
                <a:spcPts val="3000"/>
              </a:lnSpc>
            </a:pPr>
            <a:r>
              <a:rPr lang="de-DE" altLang="de-DE" sz="2400" dirty="0"/>
              <a:t>Kein Rechtsanspruch auf Förderung</a:t>
            </a:r>
          </a:p>
          <a:p>
            <a:pPr>
              <a:lnSpc>
                <a:spcPts val="3000"/>
              </a:lnSpc>
            </a:pPr>
            <a:r>
              <a:rPr lang="de-DE" altLang="de-DE" sz="2400" dirty="0"/>
              <a:t>Aufbewahrungspflicht und Recht auf Prüfung auch vor Ort</a:t>
            </a:r>
          </a:p>
          <a:p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/>
              <a:t>Allgemeine Grundlagen</a:t>
            </a:r>
          </a:p>
        </p:txBody>
      </p:sp>
    </p:spTree>
    <p:extLst>
      <p:ext uri="{BB962C8B-B14F-4D97-AF65-F5344CB8AC3E}">
        <p14:creationId xmlns:p14="http://schemas.microsoft.com/office/powerpoint/2010/main" val="803233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B9FD8-C439-0044-AF4D-765E7FA63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037BE3-7DF4-8D6D-032D-F0DCB6742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848474"/>
            <a:ext cx="10610850" cy="380937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sz="2400" b="1" dirty="0"/>
              <a:t>    Antragsberechtigung: </a:t>
            </a:r>
          </a:p>
          <a:p>
            <a:pPr marL="0" indent="0">
              <a:buNone/>
            </a:pPr>
            <a:r>
              <a:rPr lang="de-DE" sz="2400" dirty="0"/>
              <a:t>    alle Mitgliedsorganisationen des KJR Mühldorf</a:t>
            </a:r>
          </a:p>
          <a:p>
            <a:pPr marL="0" indent="0">
              <a:lnSpc>
                <a:spcPts val="3000"/>
              </a:lnSpc>
              <a:buNone/>
            </a:pPr>
            <a:r>
              <a:rPr lang="de-DE" altLang="de-DE" sz="2400" b="1" dirty="0"/>
              <a:t>     Voraussetzung:</a:t>
            </a:r>
          </a:p>
          <a:p>
            <a:pPr>
              <a:lnSpc>
                <a:spcPts val="3000"/>
              </a:lnSpc>
            </a:pPr>
            <a:r>
              <a:rPr lang="de-DE" altLang="de-DE" sz="2400" dirty="0"/>
              <a:t>Maßnahmen müssen den Landkreisbewohnern zugutekommen und allen Jugendlichen offenstehen, auch wenn sie nicht Verbandsmitglied sind</a:t>
            </a:r>
          </a:p>
          <a:p>
            <a:pPr>
              <a:lnSpc>
                <a:spcPts val="3000"/>
              </a:lnSpc>
            </a:pPr>
            <a:r>
              <a:rPr lang="de-DE" altLang="de-DE" sz="2400" dirty="0"/>
              <a:t>Dürfen nur für den im Bewilligungsbescheid genannten Zweck verwendet werden</a:t>
            </a:r>
          </a:p>
          <a:p>
            <a:pPr>
              <a:lnSpc>
                <a:spcPts val="3000"/>
              </a:lnSpc>
            </a:pPr>
            <a:r>
              <a:rPr lang="de-DE" altLang="de-DE" sz="2400" dirty="0"/>
              <a:t>Honorarzahlungen dürfen nicht zu Finanzierung von eigenem Personal genutzt werden</a:t>
            </a:r>
          </a:p>
          <a:p>
            <a:endParaRPr lang="de-DE" sz="24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741575"/>
            <a:ext cx="9815411" cy="16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344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42430-D476-B26D-EDF4-0488D34F4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F41BA6-9708-27A3-35AF-1B2D9F265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2058337"/>
            <a:ext cx="9601200" cy="3581400"/>
          </a:xfrm>
        </p:spPr>
        <p:txBody>
          <a:bodyPr>
            <a:normAutofit/>
          </a:bodyPr>
          <a:lstStyle/>
          <a:p>
            <a:pPr>
              <a:lnSpc>
                <a:spcPts val="3000"/>
              </a:lnSpc>
            </a:pPr>
            <a:r>
              <a:rPr lang="de-DE" dirty="0"/>
              <a:t>Nachrangigkeit zu Bundes-, Landes- oder Bezirksmittel</a:t>
            </a:r>
          </a:p>
          <a:p>
            <a:pPr lvl="0"/>
            <a:r>
              <a:rPr lang="de-DE" dirty="0"/>
              <a:t>Bei Inklusionsmaßnahmen können Ausnahmen von den normalen Regeln       möglich sein.</a:t>
            </a:r>
          </a:p>
          <a:p>
            <a:pPr>
              <a:lnSpc>
                <a:spcPts val="3000"/>
              </a:lnSpc>
            </a:pPr>
            <a:r>
              <a:rPr lang="de-DE" altLang="de-DE" dirty="0"/>
              <a:t>Betreuende müssen mindestens 15 Jahre alt sein</a:t>
            </a:r>
          </a:p>
          <a:p>
            <a:pPr>
              <a:lnSpc>
                <a:spcPts val="3000"/>
              </a:lnSpc>
            </a:pPr>
            <a:r>
              <a:rPr lang="de-DE" altLang="de-DE" sz="2000" dirty="0"/>
              <a:t>Bei den Kosten ist Wirtschaftlichkeit und Sp</a:t>
            </a:r>
            <a:r>
              <a:rPr lang="de-DE" altLang="de-DE" dirty="0"/>
              <a:t>arsamkeit zu beachten </a:t>
            </a:r>
          </a:p>
          <a:p>
            <a:pPr>
              <a:lnSpc>
                <a:spcPts val="3000"/>
              </a:lnSpc>
            </a:pPr>
            <a:r>
              <a:rPr lang="de-DE" altLang="de-DE" sz="2000" dirty="0"/>
              <a:t>Unters</a:t>
            </a:r>
            <a:r>
              <a:rPr lang="de-DE" altLang="de-DE" dirty="0"/>
              <a:t>chiedliche Maßnahmen sind nicht kombinierbar</a:t>
            </a:r>
            <a:endParaRPr lang="de-DE" altLang="de-DE" sz="2000" dirty="0"/>
          </a:p>
          <a:p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Allgemeine Grundlagen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3149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59366-2164-8396-50B7-2DEFCCA1F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85DEB5-04B1-173B-51F8-F6CCBA0FC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071" y="2573732"/>
            <a:ext cx="9601200" cy="3581400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endParaRPr lang="de-DE" altLang="de-DE" sz="2000" b="1" dirty="0"/>
          </a:p>
          <a:p>
            <a:pPr>
              <a:lnSpc>
                <a:spcPts val="3000"/>
              </a:lnSpc>
              <a:buFont typeface="Wingdings" panose="05000000000000000000" pitchFamily="2" charset="2"/>
              <a:buChar char="à"/>
            </a:pPr>
            <a:r>
              <a:rPr lang="de-DE" dirty="0"/>
              <a:t>Mit Formblatt des KJR ( zu finden unter: </a:t>
            </a:r>
            <a:r>
              <a:rPr lang="de-DE" dirty="0">
                <a:hlinkClick r:id="rId2"/>
              </a:rPr>
              <a:t>kjr-muehldorf.de/</a:t>
            </a:r>
            <a:r>
              <a:rPr lang="de-DE" dirty="0" err="1">
                <a:hlinkClick r:id="rId2"/>
              </a:rPr>
              <a:t>foerdeungen</a:t>
            </a:r>
            <a:r>
              <a:rPr lang="de-DE" dirty="0"/>
              <a:t>)</a:t>
            </a:r>
          </a:p>
          <a:p>
            <a:pPr>
              <a:lnSpc>
                <a:spcPts val="3000"/>
              </a:lnSpc>
              <a:buFont typeface="Wingdings" panose="05000000000000000000" pitchFamily="2" charset="2"/>
              <a:buChar char="à"/>
            </a:pPr>
            <a:r>
              <a:rPr lang="de-DE" dirty="0"/>
              <a:t>Alle erforderlichen Unterlagen ( Finanzierungsplan und Verwendungsnachweis) sind dem Antrag beizulegen</a:t>
            </a:r>
          </a:p>
          <a:p>
            <a:pPr>
              <a:lnSpc>
                <a:spcPts val="3000"/>
              </a:lnSpc>
              <a:buFont typeface="Wingdings" panose="05000000000000000000" pitchFamily="2" charset="2"/>
              <a:buChar char="à"/>
            </a:pPr>
            <a:r>
              <a:rPr lang="de-DE" dirty="0"/>
              <a:t>Anträge sind in Original oder eingescannt mit Unterschrift fristgerecht einzureichen</a:t>
            </a:r>
          </a:p>
          <a:p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1412595" y="963249"/>
            <a:ext cx="80558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b="1" dirty="0"/>
              <a:t>Allgemeine Grundlagen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412595" y="1749793"/>
            <a:ext cx="9601200" cy="1485900"/>
          </a:xfrm>
        </p:spPr>
        <p:txBody>
          <a:bodyPr>
            <a:normAutofit/>
          </a:bodyPr>
          <a:lstStyle/>
          <a:p>
            <a:r>
              <a:rPr lang="de-DE" sz="2800" b="1" dirty="0"/>
              <a:t>Form der Vertragserstellung</a:t>
            </a:r>
          </a:p>
        </p:txBody>
      </p:sp>
    </p:spTree>
    <p:extLst>
      <p:ext uri="{BB962C8B-B14F-4D97-AF65-F5344CB8AC3E}">
        <p14:creationId xmlns:p14="http://schemas.microsoft.com/office/powerpoint/2010/main" val="236589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44A81-24C3-6E4C-CCBC-F07ED4AAA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F81539-9B85-4040-7EA2-8E1995A79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588020"/>
            <a:ext cx="9601200" cy="1485900"/>
          </a:xfrm>
        </p:spPr>
        <p:txBody>
          <a:bodyPr>
            <a:normAutofit/>
          </a:bodyPr>
          <a:lstStyle/>
          <a:p>
            <a:r>
              <a:rPr lang="de-DE" sz="2000" b="1" dirty="0"/>
              <a:t>Förderfähige Kosten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A0764F-120B-F4CF-5B48-C0980344F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20662"/>
            <a:ext cx="9601200" cy="4527030"/>
          </a:xfrm>
        </p:spPr>
        <p:txBody>
          <a:bodyPr>
            <a:normAutofit/>
          </a:bodyPr>
          <a:lstStyle/>
          <a:p>
            <a:pPr>
              <a:lnSpc>
                <a:spcPts val="3000"/>
              </a:lnSpc>
            </a:pPr>
            <a:r>
              <a:rPr lang="de-DE" dirty="0"/>
              <a:t>Raummieten, Unterkunft</a:t>
            </a:r>
          </a:p>
          <a:p>
            <a:pPr>
              <a:lnSpc>
                <a:spcPts val="3000"/>
              </a:lnSpc>
            </a:pPr>
            <a:r>
              <a:rPr lang="de-DE" dirty="0"/>
              <a:t>Verpflegung</a:t>
            </a:r>
          </a:p>
          <a:p>
            <a:pPr>
              <a:lnSpc>
                <a:spcPts val="3000"/>
              </a:lnSpc>
            </a:pPr>
            <a:r>
              <a:rPr lang="de-DE" dirty="0"/>
              <a:t>Fahrtkosten</a:t>
            </a:r>
          </a:p>
          <a:p>
            <a:pPr>
              <a:lnSpc>
                <a:spcPts val="3000"/>
              </a:lnSpc>
            </a:pPr>
            <a:r>
              <a:rPr lang="de-DE" dirty="0"/>
              <a:t>Referentenhonorare</a:t>
            </a:r>
          </a:p>
          <a:p>
            <a:pPr>
              <a:lnSpc>
                <a:spcPts val="3000"/>
              </a:lnSpc>
            </a:pPr>
            <a:r>
              <a:rPr lang="de-DE" dirty="0"/>
              <a:t>Aufwandsentschädigungen ( z.B. Fahrtkosten)</a:t>
            </a:r>
          </a:p>
          <a:p>
            <a:pPr>
              <a:lnSpc>
                <a:spcPts val="3000"/>
              </a:lnSpc>
            </a:pPr>
            <a:r>
              <a:rPr lang="de-DE" dirty="0"/>
              <a:t>Notwendige Material- und Programmkosten</a:t>
            </a:r>
          </a:p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Details hier in den Förderrichtlinien nachzulesen:  </a:t>
            </a:r>
            <a:r>
              <a:rPr lang="de-DE" b="1" dirty="0">
                <a:hlinkClick r:id="rId2"/>
              </a:rPr>
              <a:t>kjr-muehldorf.de/</a:t>
            </a:r>
            <a:r>
              <a:rPr lang="de-DE" b="1" dirty="0" err="1">
                <a:hlinkClick r:id="rId2"/>
              </a:rPr>
              <a:t>foerdeungen</a:t>
            </a:r>
            <a:r>
              <a:rPr lang="de-DE" b="1" dirty="0"/>
              <a:t>/</a:t>
            </a:r>
          </a:p>
          <a:p>
            <a:pPr marL="0" indent="0">
              <a:lnSpc>
                <a:spcPts val="3000"/>
              </a:lnSpc>
              <a:buNone/>
            </a:pPr>
            <a:endParaRPr lang="de-DE" dirty="0"/>
          </a:p>
          <a:p>
            <a:pPr>
              <a:lnSpc>
                <a:spcPts val="3000"/>
              </a:lnSpc>
              <a:buFont typeface="Wingdings" panose="05000000000000000000" pitchFamily="2" charset="2"/>
              <a:buChar char="à"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1392931" y="579792"/>
            <a:ext cx="52068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4000" b="1" dirty="0"/>
              <a:t>Allgemeine Grundlagen</a:t>
            </a:r>
          </a:p>
        </p:txBody>
      </p:sp>
    </p:spTree>
    <p:extLst>
      <p:ext uri="{BB962C8B-B14F-4D97-AF65-F5344CB8AC3E}">
        <p14:creationId xmlns:p14="http://schemas.microsoft.com/office/powerpoint/2010/main" val="1391300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6B179-F4A1-37B3-4247-719B3E15A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D1DE7F-4322-9120-0552-C3A233821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Grundförderung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42235A8-0995-ABB6-DA64-9F265A681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888761"/>
            <a:ext cx="9601200" cy="4527030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Gegenstand der Förderung:</a:t>
            </a:r>
          </a:p>
          <a:p>
            <a:pPr>
              <a:lnSpc>
                <a:spcPts val="3000"/>
              </a:lnSpc>
            </a:pPr>
            <a:r>
              <a:rPr lang="de-DE" dirty="0"/>
              <a:t>Verwaltungs- und Reisekosten, sowie Kosten für Gremienarbeit.</a:t>
            </a:r>
          </a:p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Voraussetzung:</a:t>
            </a:r>
          </a:p>
          <a:p>
            <a:pPr>
              <a:lnSpc>
                <a:spcPts val="3000"/>
              </a:lnSpc>
            </a:pPr>
            <a:r>
              <a:rPr lang="de-DE" dirty="0"/>
              <a:t>Es muss ein jährlicher Arbeitsbericht vorgelegt werden</a:t>
            </a:r>
          </a:p>
          <a:p>
            <a:r>
              <a:rPr lang="de-DE" dirty="0"/>
              <a:t>Mindestens die Hälfte der Delegierten im Verband haben im Vorjahr an den KJR-Vollversammlungen teilgenommen.</a:t>
            </a:r>
          </a:p>
        </p:txBody>
      </p:sp>
    </p:spTree>
    <p:extLst>
      <p:ext uri="{BB962C8B-B14F-4D97-AF65-F5344CB8AC3E}">
        <p14:creationId xmlns:p14="http://schemas.microsoft.com/office/powerpoint/2010/main" val="3492236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C990F-224E-E637-1FA4-FC43201C0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62258FB-AD90-513B-C079-8CA6B4132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888761"/>
            <a:ext cx="9601200" cy="4527030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Höhe der Förderung</a:t>
            </a:r>
          </a:p>
          <a:p>
            <a:pPr>
              <a:lnSpc>
                <a:spcPts val="3000"/>
              </a:lnSpc>
            </a:pPr>
            <a:r>
              <a:rPr lang="de-DE" dirty="0"/>
              <a:t>Grundpauschale 200 Euro</a:t>
            </a:r>
          </a:p>
          <a:p>
            <a:pPr marL="0" indent="0">
              <a:lnSpc>
                <a:spcPts val="3000"/>
              </a:lnSpc>
              <a:buNone/>
            </a:pPr>
            <a:r>
              <a:rPr lang="de-DE" dirty="0"/>
              <a:t>Der förderfähige Zeitraum ist der 01.01. bis 31.12    </a:t>
            </a:r>
          </a:p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Antragsfrist: spätestens 31.03. des Förderjahres mit allen Unterlagen</a:t>
            </a:r>
          </a:p>
          <a:p>
            <a:pPr marL="0" indent="0">
              <a:lnSpc>
                <a:spcPts val="3000"/>
              </a:lnSpc>
              <a:buNone/>
            </a:pPr>
            <a:endParaRPr lang="de-DE" b="1" dirty="0"/>
          </a:p>
          <a:p>
            <a:pPr>
              <a:lnSpc>
                <a:spcPts val="3000"/>
              </a:lnSpc>
            </a:pPr>
            <a:r>
              <a:rPr lang="de-DE" dirty="0"/>
              <a:t>Bei erhöhtem Bedarf können aufgrund eines Verwendungsnachweises bis zum 31.12. des Förderjahres zusätzlich bis zu 1.000 Euro abgerufen werden </a:t>
            </a:r>
          </a:p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	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/>
              <a:t>Grundförderung</a:t>
            </a:r>
          </a:p>
        </p:txBody>
      </p:sp>
    </p:spTree>
    <p:extLst>
      <p:ext uri="{BB962C8B-B14F-4D97-AF65-F5344CB8AC3E}">
        <p14:creationId xmlns:p14="http://schemas.microsoft.com/office/powerpoint/2010/main" val="3292629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D609ED-368D-26DD-EB69-87447C328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57250"/>
          </a:xfrm>
        </p:spPr>
        <p:txBody>
          <a:bodyPr/>
          <a:lstStyle/>
          <a:p>
            <a:r>
              <a:rPr lang="de-DE" b="1" dirty="0"/>
              <a:t>Grundförderung</a:t>
            </a:r>
            <a:endParaRPr lang="de-DE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B299574E-859D-F14B-F328-C48AE16E25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2440" y="1510009"/>
            <a:ext cx="3463559" cy="4644973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3223F2E-AF35-8F39-28AC-6A550DB81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074" y="1510009"/>
            <a:ext cx="3468945" cy="458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456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94ACD-D6B1-6D9B-E763-07A7C00A5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0AD47A-43F1-42F8-D04C-5DD5A937B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/>
              <a:t>Förderung von Freizeitmaßnahmen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BB410F-F4C4-1A34-4833-20D3C7FF7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888761"/>
            <a:ext cx="9601200" cy="4527030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Voraussetzung:</a:t>
            </a:r>
          </a:p>
          <a:p>
            <a:pPr>
              <a:lnSpc>
                <a:spcPts val="3000"/>
              </a:lnSpc>
            </a:pPr>
            <a:r>
              <a:rPr lang="de-DE" dirty="0"/>
              <a:t>Charakter der Jugendfreizeit muss klar erkennbar sein</a:t>
            </a:r>
          </a:p>
          <a:p>
            <a:pPr>
              <a:lnSpc>
                <a:spcPts val="3000"/>
              </a:lnSpc>
            </a:pPr>
            <a:r>
              <a:rPr lang="de-DE" dirty="0"/>
              <a:t>Freizeiten sollen als Beitrag zur Persönlichkeitsentwicklung dienen, soziales Engagement und gesellschaftliche Mitverantwortung anregen</a:t>
            </a:r>
          </a:p>
          <a:p>
            <a:pPr>
              <a:lnSpc>
                <a:spcPts val="3000"/>
              </a:lnSpc>
            </a:pPr>
            <a:r>
              <a:rPr lang="de-DE" dirty="0"/>
              <a:t>Müssen sich vom eigentlichen Vereinszweck unterscheiden</a:t>
            </a:r>
          </a:p>
          <a:p>
            <a:pPr>
              <a:lnSpc>
                <a:spcPts val="3000"/>
              </a:lnSpc>
            </a:pPr>
            <a:r>
              <a:rPr lang="de-DE" dirty="0"/>
              <a:t>Jugendliche müssen aktiv an der Planung und Durchführung eingebunden sein</a:t>
            </a:r>
          </a:p>
          <a:p>
            <a:pPr>
              <a:lnSpc>
                <a:spcPts val="3000"/>
              </a:lnSpc>
            </a:pPr>
            <a:r>
              <a:rPr lang="de-DE" dirty="0"/>
              <a:t>Mindesteilnehmerzahl 8 </a:t>
            </a:r>
          </a:p>
          <a:p>
            <a:pPr>
              <a:lnSpc>
                <a:spcPts val="3000"/>
              </a:lnSpc>
            </a:pPr>
            <a:r>
              <a:rPr lang="de-DE" dirty="0"/>
              <a:t>Alle Teilnehmenden sollen grundsätzlich an der gesamten Maßnahme teilnehmen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9288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E8D80-3615-3701-50E9-9CBE37134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14B15F-EDE7-701A-1926-13D7521F3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/>
              <a:t>Förderung von Freizeitmaßnahmen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3E59BB-256B-C1B0-849B-6641804D3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645170"/>
            <a:ext cx="9601200" cy="4527030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Voraussetzung:</a:t>
            </a:r>
          </a:p>
          <a:p>
            <a:pPr>
              <a:lnSpc>
                <a:spcPts val="3000"/>
              </a:lnSpc>
            </a:pPr>
            <a:r>
              <a:rPr lang="de-DE" dirty="0"/>
              <a:t>Hauptverantwortlicher muss Kenntnisse im Bereich Aufsichtspflicht, Jugendschutz, Prävention, sexualisierter Gewalt und Erste Hilfe haben. Kontrollen erfolgen stichpunktartig. </a:t>
            </a:r>
          </a:p>
          <a:p>
            <a:pPr>
              <a:lnSpc>
                <a:spcPts val="3000"/>
              </a:lnSpc>
            </a:pPr>
            <a:r>
              <a:rPr lang="de-DE" dirty="0"/>
              <a:t>Betreuende sollten eine JULEICA Ausbildung haben </a:t>
            </a:r>
          </a:p>
          <a:p>
            <a:pPr>
              <a:lnSpc>
                <a:spcPts val="3000"/>
              </a:lnSpc>
            </a:pPr>
            <a:r>
              <a:rPr lang="de-DE" dirty="0"/>
              <a:t>Tagesmaßnahmen mindestens 6 Stunden</a:t>
            </a:r>
          </a:p>
          <a:p>
            <a:pPr>
              <a:lnSpc>
                <a:spcPts val="3000"/>
              </a:lnSpc>
            </a:pPr>
            <a:r>
              <a:rPr lang="de-DE" dirty="0"/>
              <a:t>Mehrtägige mind. 1 Übernachtung, höchstens 21 Tage</a:t>
            </a:r>
          </a:p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Details hier in den Förderrichtlinien nachzulesen:  </a:t>
            </a:r>
            <a:r>
              <a:rPr lang="de-DE" b="1" dirty="0">
                <a:hlinkClick r:id="rId2"/>
              </a:rPr>
              <a:t>kjr-muehldorf.de/</a:t>
            </a:r>
            <a:r>
              <a:rPr lang="de-DE" b="1" dirty="0" err="1">
                <a:hlinkClick r:id="rId2"/>
              </a:rPr>
              <a:t>foerdeungen</a:t>
            </a:r>
            <a:r>
              <a:rPr lang="de-DE" b="1" dirty="0"/>
              <a:t>/</a:t>
            </a:r>
          </a:p>
          <a:p>
            <a:pPr marL="0" indent="0">
              <a:lnSpc>
                <a:spcPts val="3000"/>
              </a:lnSpc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4757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EC5EB-2E43-A2F6-DD4A-97BAC2F8B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BA6CDC-8CF7-243C-E794-954279ECD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/>
              <a:t>Förderung von Freizeitmaßnahmen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C5ACC8C-A1B7-5728-B0DE-5C8332D36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399" y="1428749"/>
            <a:ext cx="10357339" cy="5032011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Höhe der Förderung</a:t>
            </a:r>
          </a:p>
          <a:p>
            <a:pPr>
              <a:lnSpc>
                <a:spcPts val="3000"/>
              </a:lnSpc>
            </a:pPr>
            <a:r>
              <a:rPr lang="de-DE" dirty="0"/>
              <a:t>10 Euro/ Tag/ Teilnehmenden</a:t>
            </a:r>
          </a:p>
          <a:p>
            <a:pPr>
              <a:lnSpc>
                <a:spcPts val="3000"/>
              </a:lnSpc>
            </a:pPr>
            <a:r>
              <a:rPr lang="de-DE" dirty="0"/>
              <a:t>Bei je 6 Teilnehmenden eine Betreuungsperson mit 20 Euro/Tag (Juleica Besitzer 24 Euro/Tag)</a:t>
            </a:r>
          </a:p>
          <a:p>
            <a:pPr>
              <a:lnSpc>
                <a:spcPts val="3000"/>
              </a:lnSpc>
            </a:pPr>
            <a:r>
              <a:rPr lang="de-DE" dirty="0"/>
              <a:t>Zuschuss darf Fehlbetrag nicht übersteigen.</a:t>
            </a:r>
          </a:p>
          <a:p>
            <a:pPr>
              <a:lnSpc>
                <a:spcPts val="3000"/>
              </a:lnSpc>
            </a:pPr>
            <a:r>
              <a:rPr lang="de-DE" dirty="0"/>
              <a:t>Eintägige Maßnahme max. 500 Euro ( max. 5mal im Jahr/Verband)</a:t>
            </a:r>
          </a:p>
          <a:p>
            <a:pPr>
              <a:lnSpc>
                <a:spcPts val="3000"/>
              </a:lnSpc>
            </a:pPr>
            <a:r>
              <a:rPr lang="de-DE" dirty="0"/>
              <a:t>Mehrtägige Maßnahme max. 3.000 Euro</a:t>
            </a:r>
          </a:p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Antragsstellung</a:t>
            </a:r>
          </a:p>
          <a:p>
            <a:pPr>
              <a:lnSpc>
                <a:spcPts val="3000"/>
              </a:lnSpc>
            </a:pPr>
            <a:r>
              <a:rPr lang="de-DE" dirty="0"/>
              <a:t>Anträge müssen spätestens </a:t>
            </a:r>
            <a:r>
              <a:rPr lang="de-DE" b="1" dirty="0"/>
              <a:t>2 Monate </a:t>
            </a:r>
            <a:r>
              <a:rPr lang="de-DE" dirty="0"/>
              <a:t>nach Ende der Maßnahme vollständig</a:t>
            </a:r>
            <a:r>
              <a:rPr lang="de-DE" b="1" dirty="0"/>
              <a:t> </a:t>
            </a:r>
            <a:r>
              <a:rPr lang="de-DE" dirty="0"/>
              <a:t>beim KJR sein</a:t>
            </a:r>
            <a:r>
              <a:rPr lang="de-DE" b="1" dirty="0"/>
              <a:t>	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0396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BC5D0-D9B0-DEE9-B220-2B65947D3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F7D150-0FF0-066E-AE7A-88B8F9C80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Förderung von Jugendbildungsmaßnahmen und Seminare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2890DD-00E4-8D32-4971-EED74451B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888761"/>
            <a:ext cx="9601200" cy="4527030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Voraussetzung:</a:t>
            </a:r>
          </a:p>
          <a:p>
            <a:pPr>
              <a:lnSpc>
                <a:spcPts val="2000"/>
              </a:lnSpc>
            </a:pPr>
            <a:r>
              <a:rPr lang="de-DE" dirty="0"/>
              <a:t>Kulturelle, soziale, gesundheits-, naturkundliche oder politische Bereiche -&gt;</a:t>
            </a:r>
          </a:p>
          <a:p>
            <a:pPr marL="0" indent="0">
              <a:lnSpc>
                <a:spcPts val="2000"/>
              </a:lnSpc>
              <a:buNone/>
            </a:pPr>
            <a:r>
              <a:rPr lang="de-DE" b="1" dirty="0"/>
              <a:t>      Ziel: </a:t>
            </a:r>
            <a:r>
              <a:rPr lang="de-DE" dirty="0"/>
              <a:t>Zur Übernahme von Mitverantwortung in der Gesellschaft befähigen</a:t>
            </a:r>
          </a:p>
          <a:p>
            <a:pPr>
              <a:lnSpc>
                <a:spcPts val="2000"/>
              </a:lnSpc>
            </a:pPr>
            <a:r>
              <a:rPr lang="de-DE" dirty="0"/>
              <a:t>Außerschulische Bildungsmaßnahme, bei der die Jugendlichen bei Vor- und Nachbereitung sowie Durchführung partizipieren</a:t>
            </a:r>
          </a:p>
          <a:p>
            <a:pPr>
              <a:lnSpc>
                <a:spcPts val="2000"/>
              </a:lnSpc>
            </a:pPr>
            <a:r>
              <a:rPr lang="de-DE" dirty="0"/>
              <a:t>Mind. 6, höchstens 60 Personen</a:t>
            </a:r>
          </a:p>
          <a:p>
            <a:pPr>
              <a:lnSpc>
                <a:spcPts val="2000"/>
              </a:lnSpc>
            </a:pPr>
            <a:r>
              <a:rPr lang="de-DE" dirty="0"/>
              <a:t>Je 20 Teilnehmende ein/e Referent/in</a:t>
            </a:r>
          </a:p>
          <a:p>
            <a:pPr>
              <a:lnSpc>
                <a:spcPts val="2000"/>
              </a:lnSpc>
            </a:pPr>
            <a:r>
              <a:rPr lang="de-DE" dirty="0"/>
              <a:t>Mind. 6 Stunden thematische Arbeit</a:t>
            </a:r>
          </a:p>
          <a:p>
            <a:pPr>
              <a:lnSpc>
                <a:spcPts val="2000"/>
              </a:lnSpc>
            </a:pPr>
            <a:r>
              <a:rPr lang="de-DE" dirty="0"/>
              <a:t>Ausschreibung und Einladung muss deutlich auf Jugendbildung hinweisen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7158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B42FD-0FB4-57AE-4778-19589EE63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1CFC0-E167-DC26-2F41-8BE71E875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Förderung von Jugendbildungsmaßnahmen und Seminare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D1781A-5568-6F2E-72FD-21DD972F8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888761"/>
            <a:ext cx="9601200" cy="4527030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Förderungen für:</a:t>
            </a:r>
          </a:p>
          <a:p>
            <a:pPr>
              <a:lnSpc>
                <a:spcPts val="3000"/>
              </a:lnSpc>
            </a:pPr>
            <a:r>
              <a:rPr lang="de-DE" dirty="0"/>
              <a:t>Tagesmaßnahmen (mind. 6 Stunden), Mehrtagesmaßnahmen, Seminarreihen</a:t>
            </a:r>
          </a:p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Höhe der Förderung:</a:t>
            </a:r>
          </a:p>
          <a:p>
            <a:pPr>
              <a:lnSpc>
                <a:spcPts val="2000"/>
              </a:lnSpc>
            </a:pPr>
            <a:r>
              <a:rPr lang="de-DE" dirty="0"/>
              <a:t>10 Euro/ Tag/ Teilnehmenden</a:t>
            </a:r>
          </a:p>
          <a:p>
            <a:pPr>
              <a:lnSpc>
                <a:spcPts val="2000"/>
              </a:lnSpc>
            </a:pPr>
            <a:r>
              <a:rPr lang="de-DE" dirty="0"/>
              <a:t>Bei je 6 Teilnehmenden eine Betreuungsperson mit 20 Euro/Tag (Juleica Besitzer 24 Euro/Tag)</a:t>
            </a:r>
          </a:p>
          <a:p>
            <a:pPr>
              <a:lnSpc>
                <a:spcPts val="2000"/>
              </a:lnSpc>
            </a:pPr>
            <a:r>
              <a:rPr lang="de-DE" dirty="0"/>
              <a:t>Zuschuss darf Fehlbetrag nicht übersteigen.</a:t>
            </a:r>
          </a:p>
          <a:p>
            <a:pPr>
              <a:lnSpc>
                <a:spcPts val="2000"/>
              </a:lnSpc>
            </a:pPr>
            <a:r>
              <a:rPr lang="de-DE" dirty="0"/>
              <a:t>Eintägige Maßnahme max. 500 Euro ( max. 5mal im Jahr/Verband)</a:t>
            </a:r>
          </a:p>
          <a:p>
            <a:pPr>
              <a:lnSpc>
                <a:spcPts val="2000"/>
              </a:lnSpc>
            </a:pPr>
            <a:r>
              <a:rPr lang="de-DE" dirty="0"/>
              <a:t>Mehrtägige Maßnahme max. 3.000 Euro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2311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EA9C2-BC07-6BBF-FF9D-535529B22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574C3C-F5D2-2E19-E849-0F6395B29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/>
              <a:t>Förderung von Jugendbildungsmaßnahmen und Seminare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2BC903-B2F8-A81D-E424-1DEF792C1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888761"/>
            <a:ext cx="9601200" cy="4527030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Antragsstellung:</a:t>
            </a:r>
          </a:p>
          <a:p>
            <a:pPr>
              <a:lnSpc>
                <a:spcPts val="3000"/>
              </a:lnSpc>
            </a:pPr>
            <a:r>
              <a:rPr lang="de-DE" dirty="0"/>
              <a:t>Anträge müssen spätestens </a:t>
            </a:r>
            <a:r>
              <a:rPr lang="de-DE" b="1" dirty="0"/>
              <a:t>2 Monate </a:t>
            </a:r>
            <a:r>
              <a:rPr lang="de-DE" dirty="0"/>
              <a:t>nach Ende der Maßnahme vollständig </a:t>
            </a:r>
          </a:p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      </a:t>
            </a:r>
            <a:r>
              <a:rPr lang="de-DE" dirty="0"/>
              <a:t>beim KJR sein</a:t>
            </a:r>
            <a:r>
              <a:rPr lang="de-DE" b="1" dirty="0"/>
              <a:t>	</a:t>
            </a:r>
          </a:p>
          <a:p>
            <a:pPr>
              <a:lnSpc>
                <a:spcPts val="3000"/>
              </a:lnSpc>
            </a:pPr>
            <a:r>
              <a:rPr lang="de-DE" dirty="0"/>
              <a:t>(Bei weiteren Fördergebern wie AEJ oder JBM-Maßnahmen weitere Fristen)</a:t>
            </a:r>
          </a:p>
          <a:p>
            <a:pPr>
              <a:lnSpc>
                <a:spcPts val="3000"/>
              </a:lnSpc>
            </a:pPr>
            <a:r>
              <a:rPr lang="de-DE" dirty="0"/>
              <a:t>Unter Haushaltsvorbehalt werden 75 % bezuschusst. Rest nach Haushaltslage am Jahresende. Stichtag 31.12.</a:t>
            </a:r>
          </a:p>
          <a:p>
            <a:pPr marL="0" indent="0">
              <a:lnSpc>
                <a:spcPts val="3000"/>
              </a:lnSpc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352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A1E4D-7AE8-FD7B-3231-A910E4C33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6B71BC-EA33-8D2C-6742-D60C183E5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/>
              <a:t>Veranstaltungen der internationalen Jugendbegegnung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FB6FA9-C4C3-D82F-CB0A-495848F11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171700"/>
            <a:ext cx="9601200" cy="4527030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Zweck:</a:t>
            </a:r>
          </a:p>
          <a:p>
            <a:pPr>
              <a:lnSpc>
                <a:spcPts val="3000"/>
              </a:lnSpc>
            </a:pPr>
            <a:r>
              <a:rPr lang="de-DE" dirty="0"/>
              <a:t>Austausch zwischen Gruppen aus dem In- und Ausland ermöglichen</a:t>
            </a:r>
          </a:p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Ziel: </a:t>
            </a:r>
            <a:r>
              <a:rPr lang="de-DE" dirty="0"/>
              <a:t>Abbau von Vorurteilen, Beitrag zur Persönlichkeitsentwicklung, Verständigung zwischen den Kulturen</a:t>
            </a:r>
          </a:p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Förderung:</a:t>
            </a:r>
          </a:p>
          <a:p>
            <a:pPr>
              <a:lnSpc>
                <a:spcPts val="3000"/>
              </a:lnSpc>
            </a:pPr>
            <a:r>
              <a:rPr lang="de-DE" dirty="0"/>
              <a:t>Jugendbegegnung im In- und Ausland, auch im Rahmen kommunaler Partnerschaften</a:t>
            </a:r>
          </a:p>
          <a:p>
            <a:pPr marL="0" indent="0">
              <a:lnSpc>
                <a:spcPts val="3000"/>
              </a:lnSpc>
              <a:buNone/>
            </a:pPr>
            <a:endParaRPr lang="de-DE" b="1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34654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198E0-2C65-4DC5-74A4-1783EE507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E3F5D5-11C7-EE6A-5220-C6DEA6BF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/>
              <a:t>Veranstaltungen der internationalen Jugendbegegnung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2D6E4F-34DC-9941-89A4-188A34E88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4527030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Voraussetzungen:</a:t>
            </a:r>
          </a:p>
          <a:p>
            <a:pPr>
              <a:lnSpc>
                <a:spcPts val="3000"/>
              </a:lnSpc>
            </a:pPr>
            <a:r>
              <a:rPr lang="de-DE" dirty="0"/>
              <a:t>Jugendliche müssen an der Vorbereitung und Durchführung partizipieren</a:t>
            </a:r>
          </a:p>
          <a:p>
            <a:pPr>
              <a:lnSpc>
                <a:spcPts val="3000"/>
              </a:lnSpc>
            </a:pPr>
            <a:r>
              <a:rPr lang="de-DE" dirty="0"/>
              <a:t>Mind. 5 Tage, max. 21 Tage</a:t>
            </a:r>
          </a:p>
          <a:p>
            <a:pPr>
              <a:lnSpc>
                <a:spcPts val="3000"/>
              </a:lnSpc>
            </a:pPr>
            <a:r>
              <a:rPr lang="de-DE" dirty="0"/>
              <a:t>Ausgewogenes Teilnehmerverhältnis</a:t>
            </a:r>
          </a:p>
          <a:p>
            <a:pPr>
              <a:lnSpc>
                <a:spcPts val="3000"/>
              </a:lnSpc>
            </a:pPr>
            <a:r>
              <a:rPr lang="de-DE" dirty="0"/>
              <a:t>Programm für Freizeit und Bildungsmaßnahmen, dass die Gruppen gemeinsam durchführen. 50 % hierfür müssen Bildungsaktionen sein </a:t>
            </a:r>
          </a:p>
          <a:p>
            <a:pPr>
              <a:lnSpc>
                <a:spcPts val="3000"/>
              </a:lnSpc>
            </a:pPr>
            <a:r>
              <a:rPr lang="de-DE" dirty="0"/>
              <a:t>Mind. 8 Teilnehmende aus dem Landkreis incl. Betreuenden</a:t>
            </a:r>
          </a:p>
          <a:p>
            <a:pPr marL="0" indent="0">
              <a:lnSpc>
                <a:spcPts val="3000"/>
              </a:lnSpc>
              <a:buNone/>
            </a:pPr>
            <a:endParaRPr lang="de-DE" dirty="0"/>
          </a:p>
          <a:p>
            <a:pPr marL="0" indent="0">
              <a:lnSpc>
                <a:spcPts val="3000"/>
              </a:lnSpc>
              <a:buNone/>
            </a:pPr>
            <a:endParaRPr lang="de-DE" b="1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1483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82AF6-D39D-C56C-5ACA-8EBE6BE60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2071DA-32AF-0B0C-E7CD-BA7866618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/>
              <a:t>Veranstaltungen der internationalen Jugendbegegnung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D08271-7D5C-D793-ED50-5196F283B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548329"/>
            <a:ext cx="9601200" cy="4527030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Höhe der Förderung:</a:t>
            </a:r>
          </a:p>
          <a:p>
            <a:pPr>
              <a:lnSpc>
                <a:spcPts val="2000"/>
              </a:lnSpc>
            </a:pPr>
            <a:r>
              <a:rPr lang="de-DE" dirty="0"/>
              <a:t>10 Euro/ Tag/ Teilnehmenden</a:t>
            </a:r>
          </a:p>
          <a:p>
            <a:pPr>
              <a:lnSpc>
                <a:spcPts val="2000"/>
              </a:lnSpc>
            </a:pPr>
            <a:r>
              <a:rPr lang="de-DE" dirty="0"/>
              <a:t>Bei je 6 Teilnehmenden eine Betreuungsperson mit 20 Euro/Tag (Juleica Besitzer 24 Euro/Tag)</a:t>
            </a:r>
          </a:p>
          <a:p>
            <a:pPr>
              <a:lnSpc>
                <a:spcPts val="2000"/>
              </a:lnSpc>
            </a:pPr>
            <a:r>
              <a:rPr lang="de-DE" dirty="0"/>
              <a:t>Zuschuss darf Fehlbetrag nicht übersteigen</a:t>
            </a:r>
          </a:p>
          <a:p>
            <a:pPr>
              <a:lnSpc>
                <a:spcPts val="2000"/>
              </a:lnSpc>
            </a:pPr>
            <a:r>
              <a:rPr lang="de-DE" dirty="0"/>
              <a:t> Mehrtägige Maßnahme max. 3.000 Euro</a:t>
            </a:r>
          </a:p>
          <a:p>
            <a:pPr marL="0" indent="0">
              <a:lnSpc>
                <a:spcPts val="3000"/>
              </a:lnSpc>
              <a:buNone/>
            </a:pPr>
            <a:endParaRPr lang="de-DE" dirty="0"/>
          </a:p>
          <a:p>
            <a:pPr marL="0" indent="0">
              <a:lnSpc>
                <a:spcPts val="3000"/>
              </a:lnSpc>
              <a:buNone/>
            </a:pPr>
            <a:endParaRPr lang="de-DE" b="1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03144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7573A-B7F5-A564-9DAA-1DE04A910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B3BE26-A5F6-9FBE-F64F-49A33D2BA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/>
              <a:t>Veranstaltungen der internationalen Jugendbegegnung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2B557A8-B4E4-38CB-EE28-E32E877D7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548329"/>
            <a:ext cx="9601200" cy="4527030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Antragsstellung:</a:t>
            </a:r>
          </a:p>
          <a:p>
            <a:pPr>
              <a:lnSpc>
                <a:spcPts val="3000"/>
              </a:lnSpc>
            </a:pPr>
            <a:r>
              <a:rPr lang="de-DE" dirty="0"/>
              <a:t>Anträge müssen spätestens </a:t>
            </a:r>
            <a:r>
              <a:rPr lang="de-DE" b="1" dirty="0"/>
              <a:t>2 Monate </a:t>
            </a:r>
            <a:r>
              <a:rPr lang="de-DE" dirty="0"/>
              <a:t>nach Ende der Maßnahme vollständig </a:t>
            </a:r>
          </a:p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      </a:t>
            </a:r>
            <a:r>
              <a:rPr lang="de-DE" dirty="0"/>
              <a:t>beim KJR sein</a:t>
            </a:r>
            <a:r>
              <a:rPr lang="de-DE" b="1" dirty="0"/>
              <a:t>	</a:t>
            </a:r>
          </a:p>
          <a:p>
            <a:pPr>
              <a:lnSpc>
                <a:spcPts val="3000"/>
              </a:lnSpc>
            </a:pPr>
            <a:r>
              <a:rPr lang="de-DE" dirty="0"/>
              <a:t>Unter Haushaltsvorbehalt werden 75 % bezuschusst. Rest nach Haushaltslage am Jahresende. Stichtag 31.12.</a:t>
            </a:r>
          </a:p>
          <a:p>
            <a:pPr marL="0" indent="0">
              <a:lnSpc>
                <a:spcPts val="3000"/>
              </a:lnSpc>
              <a:buNone/>
            </a:pPr>
            <a:endParaRPr lang="de-DE" dirty="0"/>
          </a:p>
          <a:p>
            <a:pPr marL="0" indent="0">
              <a:lnSpc>
                <a:spcPts val="3000"/>
              </a:lnSpc>
              <a:buNone/>
            </a:pPr>
            <a:endParaRPr lang="de-DE" b="1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6219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43BC26-1E96-4D63-E88D-8925A689E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0" y="114300"/>
            <a:ext cx="9601200" cy="876300"/>
          </a:xfrm>
        </p:spPr>
        <p:txBody>
          <a:bodyPr/>
          <a:lstStyle/>
          <a:p>
            <a:r>
              <a:rPr lang="de-DE" b="1" dirty="0"/>
              <a:t>Antragsformular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AB929223-C296-490A-3FBC-65126D2A5B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8701" y="1220108"/>
            <a:ext cx="2857899" cy="4125976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185F47A-B476-6D01-C889-5061F0248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027" y="1220108"/>
            <a:ext cx="2857899" cy="412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982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08950-EBD5-4384-04B6-F1CB79ADD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826AF7-91F3-2165-2E86-B91790277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/>
              <a:t>Förderung von Geräten und Materialien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CA64C9D-315B-6604-6706-8C81D8665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319134"/>
            <a:ext cx="9601200" cy="5096657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Gegenstand der Förderung: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dirty="0"/>
              <a:t> Kleinsportgeräte (z.B. Bälle, Sportnetze, Tischtennisplatten, etc.)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dirty="0"/>
              <a:t> Gruppenzelte und Lagerzubehör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dirty="0"/>
              <a:t> Musikinstrumente für die Gruppenarbeit und Liederhefte 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dirty="0"/>
              <a:t> Kleidung (Malerkittel, etc.) 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dirty="0"/>
              <a:t> Spiele, Werkzeug und Fachliteratur für Jugendarbeit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dirty="0"/>
              <a:t> Spiel- und Sportgeräte 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dirty="0"/>
              <a:t>Technische Geräte z.B. im Bereich Audio, Video und Foto (Anschaffung über 300€  ist kurz formlos zu begründen) 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dirty="0"/>
              <a:t>Material für Freizeiten (z.B. Zelte) 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dirty="0"/>
              <a:t> Reparaturkosten von Geräten und Material </a:t>
            </a:r>
          </a:p>
          <a:p>
            <a:pPr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de-DE" dirty="0"/>
              <a:t>Lizenzen für Online-Tools</a:t>
            </a:r>
            <a:endParaRPr lang="de-DE" b="1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408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714BF-6896-6953-3FBC-581C3EFE4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403A36-8267-B1A1-F40E-30397B1CD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/>
              <a:t>Förderung von Geräten und Materialien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139201-9ED7-5A5C-617E-DDF0AE5F3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428749"/>
            <a:ext cx="9601200" cy="4852129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Voraussetzungen:</a:t>
            </a:r>
          </a:p>
          <a:p>
            <a:pPr>
              <a:lnSpc>
                <a:spcPts val="3000"/>
              </a:lnSpc>
            </a:pPr>
            <a:r>
              <a:rPr lang="de-DE" dirty="0"/>
              <a:t>Die geförderten Gegenstände werden mind. 5 Jahre für den Zweck der Jugendarbeit eingesetzt.</a:t>
            </a:r>
          </a:p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Umfang der Förderung:</a:t>
            </a:r>
          </a:p>
          <a:p>
            <a:pPr>
              <a:lnSpc>
                <a:spcPts val="3000"/>
              </a:lnSpc>
            </a:pPr>
            <a:r>
              <a:rPr lang="de-DE" dirty="0"/>
              <a:t>25 % der förderfähigen Kosten</a:t>
            </a:r>
          </a:p>
          <a:p>
            <a:pPr>
              <a:lnSpc>
                <a:spcPts val="3000"/>
              </a:lnSpc>
            </a:pPr>
            <a:r>
              <a:rPr lang="de-DE" dirty="0"/>
              <a:t>Reparatur und Neuanschaffungen</a:t>
            </a:r>
          </a:p>
          <a:p>
            <a:pPr>
              <a:lnSpc>
                <a:spcPts val="3000"/>
              </a:lnSpc>
            </a:pPr>
            <a:r>
              <a:rPr lang="de-DE" dirty="0"/>
              <a:t>Pro Zuwendungsempfänger max. 1500 Euro/ Jahr</a:t>
            </a:r>
          </a:p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Antragsstellung:</a:t>
            </a:r>
          </a:p>
          <a:p>
            <a:pPr>
              <a:lnSpc>
                <a:spcPts val="3000"/>
              </a:lnSpc>
            </a:pPr>
            <a:r>
              <a:rPr lang="de-DE" dirty="0"/>
              <a:t>Bis zum 31.12. mit Rechnung </a:t>
            </a:r>
          </a:p>
          <a:p>
            <a:pPr marL="0" indent="0">
              <a:lnSpc>
                <a:spcPts val="3000"/>
              </a:lnSpc>
              <a:buNone/>
            </a:pPr>
            <a:endParaRPr lang="de-DE" dirty="0"/>
          </a:p>
          <a:p>
            <a:pPr marL="0" indent="0">
              <a:lnSpc>
                <a:spcPts val="3000"/>
              </a:lnSpc>
              <a:buNone/>
            </a:pPr>
            <a:endParaRPr lang="de-DE" b="1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8457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9DDBC7-085E-E685-736E-12B4DDD4C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/>
              <a:t>Förderung von Geräten und Materialien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E9416C55-2A78-5034-657D-1CBB09B193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51704" y="1428750"/>
            <a:ext cx="3286996" cy="4464198"/>
          </a:xfr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F4F6BB4-C6E6-614E-C47E-F27578FFB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2316" y="1517245"/>
            <a:ext cx="3189836" cy="437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428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047C3-24BA-9EDC-06A2-2539E8C83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B0C7FD-3B1C-1AD9-3724-49AA2F9E1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1580" y="442209"/>
            <a:ext cx="9601200" cy="1485900"/>
          </a:xfrm>
        </p:spPr>
        <p:txBody>
          <a:bodyPr>
            <a:normAutofit/>
          </a:bodyPr>
          <a:lstStyle/>
          <a:p>
            <a:r>
              <a:rPr lang="de-DE" sz="4000" b="1" dirty="0"/>
              <a:t>Förderung von Projekten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739114-C166-8D3C-003C-13050ABCD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989351"/>
            <a:ext cx="10262016" cy="5426440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  Einmalige, befristete Projekte der Jugendarbeit aus den Bereichen:</a:t>
            </a:r>
          </a:p>
          <a:p>
            <a:pPr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de-DE" dirty="0"/>
              <a:t> Jugendarbeit und Schule</a:t>
            </a:r>
          </a:p>
          <a:p>
            <a:pPr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de-DE" dirty="0"/>
              <a:t> Ehrenamtsgewinnung </a:t>
            </a:r>
          </a:p>
          <a:p>
            <a:pPr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de-DE" dirty="0"/>
              <a:t>Jugendkultur </a:t>
            </a:r>
          </a:p>
          <a:p>
            <a:pPr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de-DE" dirty="0"/>
              <a:t> Integration und interkulturelle Öffnung </a:t>
            </a:r>
          </a:p>
          <a:p>
            <a:pPr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de-DE" dirty="0"/>
              <a:t> Inklusion </a:t>
            </a:r>
          </a:p>
          <a:p>
            <a:pPr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de-DE" dirty="0"/>
              <a:t>Prävention </a:t>
            </a:r>
          </a:p>
          <a:p>
            <a:pPr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de-DE" dirty="0"/>
              <a:t>Gesundheitsförderung </a:t>
            </a:r>
          </a:p>
          <a:p>
            <a:pPr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de-DE" dirty="0"/>
              <a:t>Klimaschutz und Nachhaltigkeit </a:t>
            </a:r>
          </a:p>
          <a:p>
            <a:pPr>
              <a:lnSpc>
                <a:spcPts val="3000"/>
              </a:lnSpc>
              <a:buFont typeface="Wingdings" panose="05000000000000000000" pitchFamily="2" charset="2"/>
              <a:buChar char="§"/>
            </a:pPr>
            <a:r>
              <a:rPr lang="de-DE" dirty="0"/>
              <a:t>Medienpädagogik </a:t>
            </a:r>
          </a:p>
          <a:p>
            <a:pPr marL="0" indent="0">
              <a:lnSpc>
                <a:spcPts val="3000"/>
              </a:lnSpc>
              <a:buNone/>
            </a:pPr>
            <a:endParaRPr lang="de-DE" dirty="0"/>
          </a:p>
          <a:p>
            <a:pPr marL="0" indent="0">
              <a:lnSpc>
                <a:spcPts val="3000"/>
              </a:lnSpc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54706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93FC556-DA21-EFD0-6203-1BD6BDC5D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071797"/>
            <a:ext cx="9601200" cy="3581400"/>
          </a:xfrm>
        </p:spPr>
        <p:txBody>
          <a:bodyPr/>
          <a:lstStyle/>
          <a:p>
            <a:pPr marL="0" indent="0">
              <a:buNone/>
            </a:pPr>
            <a:r>
              <a:rPr lang="de-DE" b="1" dirty="0"/>
              <a:t>Voraussetzungen:</a:t>
            </a:r>
          </a:p>
          <a:p>
            <a:r>
              <a:rPr lang="de-DE" dirty="0"/>
              <a:t>entsprechende Konzeption/ Vorantrag mit Darstellung </a:t>
            </a:r>
          </a:p>
          <a:p>
            <a:r>
              <a:rPr lang="de-DE" dirty="0"/>
              <a:t>Partizipationsmöglichkeit für Jugendliche bei Planung und Durchführung</a:t>
            </a:r>
          </a:p>
          <a:p>
            <a:r>
              <a:rPr lang="de-DE" dirty="0"/>
              <a:t>Angabe von Dauer und zeitlichem Ablauf des Projekts </a:t>
            </a:r>
          </a:p>
          <a:p>
            <a:r>
              <a:rPr lang="de-DE" dirty="0"/>
              <a:t>Finanzierungsplan</a:t>
            </a:r>
          </a:p>
          <a:p>
            <a:r>
              <a:rPr lang="de-DE" dirty="0"/>
              <a:t>fachliche Begleitung/Leitung des Projektes </a:t>
            </a:r>
          </a:p>
          <a:p>
            <a:r>
              <a:rPr lang="de-DE" dirty="0"/>
              <a:t>Nachweis der Landkreisbedeutung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537997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AD15D-0D27-3FC1-FF35-F4787EEE8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679487-701B-1FC4-CD45-CBEBE051C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1580" y="442209"/>
            <a:ext cx="9601200" cy="1485900"/>
          </a:xfrm>
        </p:spPr>
        <p:txBody>
          <a:bodyPr>
            <a:normAutofit/>
          </a:bodyPr>
          <a:lstStyle/>
          <a:p>
            <a:r>
              <a:rPr lang="de-DE" sz="4000" b="1" dirty="0"/>
              <a:t>Förderung von Projekten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11B68F-65F1-7436-FFAF-631335AB3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1580" y="1625496"/>
            <a:ext cx="10262016" cy="5232504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Projektdauer:</a:t>
            </a:r>
          </a:p>
          <a:p>
            <a:pPr marL="0" indent="0">
              <a:lnSpc>
                <a:spcPts val="3000"/>
              </a:lnSpc>
              <a:buNone/>
            </a:pPr>
            <a:r>
              <a:rPr lang="de-DE" dirty="0"/>
              <a:t>min. 3 Monate, max. 48 Monate</a:t>
            </a:r>
          </a:p>
          <a:p>
            <a:pPr marL="0" indent="0">
              <a:lnSpc>
                <a:spcPts val="3000"/>
              </a:lnSpc>
              <a:buNone/>
            </a:pPr>
            <a:r>
              <a:rPr lang="de-DE" b="1" dirty="0"/>
              <a:t>Höhe der Förderung:</a:t>
            </a:r>
          </a:p>
          <a:p>
            <a:pPr marL="0" indent="0">
              <a:lnSpc>
                <a:spcPts val="2500"/>
              </a:lnSpc>
              <a:buNone/>
            </a:pPr>
            <a:r>
              <a:rPr lang="de-DE" dirty="0"/>
              <a:t>75% der förderfähigen Kosten </a:t>
            </a:r>
          </a:p>
          <a:p>
            <a:pPr marL="0" indent="0">
              <a:lnSpc>
                <a:spcPts val="2500"/>
              </a:lnSpc>
              <a:buNone/>
            </a:pPr>
            <a:r>
              <a:rPr lang="de-DE" b="1" dirty="0"/>
              <a:t>Antragsstellung:</a:t>
            </a:r>
          </a:p>
          <a:p>
            <a:pPr>
              <a:lnSpc>
                <a:spcPts val="2500"/>
              </a:lnSpc>
            </a:pPr>
            <a:r>
              <a:rPr lang="de-DE" dirty="0"/>
              <a:t>Voranmeldung mindestens 8 Wochen vor Beginn des Projekts </a:t>
            </a:r>
          </a:p>
          <a:p>
            <a:pPr>
              <a:lnSpc>
                <a:spcPts val="2500"/>
              </a:lnSpc>
            </a:pPr>
            <a:r>
              <a:rPr lang="de-DE" dirty="0"/>
              <a:t>Förderung des Projektes entscheidet der Vorstand</a:t>
            </a:r>
          </a:p>
          <a:p>
            <a:pPr>
              <a:lnSpc>
                <a:spcPts val="2500"/>
              </a:lnSpc>
            </a:pPr>
            <a:r>
              <a:rPr lang="de-DE" dirty="0"/>
              <a:t>Verwendungsnachweis 2 Monate nach Beendigung des Projekts</a:t>
            </a:r>
          </a:p>
          <a:p>
            <a:pPr marL="0" indent="0">
              <a:lnSpc>
                <a:spcPts val="3000"/>
              </a:lnSpc>
              <a:buNone/>
            </a:pPr>
            <a:endParaRPr lang="de-DE" dirty="0"/>
          </a:p>
          <a:p>
            <a:pPr marL="0" indent="0">
              <a:lnSpc>
                <a:spcPts val="3000"/>
              </a:lnSpc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43934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C3EAF4-8EE7-7C78-0567-9A4B0D964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004341"/>
            <a:ext cx="9601200" cy="486305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de-DE" b="1" dirty="0"/>
          </a:p>
          <a:p>
            <a:pPr marL="0" indent="0" algn="ctr">
              <a:buNone/>
            </a:pPr>
            <a:r>
              <a:rPr lang="de-DE" sz="3600" b="1" dirty="0"/>
              <a:t>TIPP</a:t>
            </a:r>
          </a:p>
          <a:p>
            <a:pPr marL="0" indent="0" algn="ctr">
              <a:buNone/>
            </a:pPr>
            <a:r>
              <a:rPr lang="de-DE" sz="2800" b="1" dirty="0"/>
              <a:t>Förderrichtlinien für Zuschüsse</a:t>
            </a:r>
          </a:p>
          <a:p>
            <a:pPr marL="0" indent="0" algn="ctr">
              <a:buNone/>
            </a:pPr>
            <a:r>
              <a:rPr lang="de-DE" sz="2800" b="1" dirty="0"/>
              <a:t>(</a:t>
            </a:r>
            <a:r>
              <a:rPr lang="de-DE" sz="2800" b="1" dirty="0">
                <a:hlinkClick r:id="rId2"/>
              </a:rPr>
              <a:t>www.kjr-muehldorf.de/foerderungen</a:t>
            </a:r>
            <a:r>
              <a:rPr lang="de-DE" sz="2800" b="1" dirty="0"/>
              <a:t>)</a:t>
            </a:r>
          </a:p>
          <a:p>
            <a:pPr marL="0" indent="0" algn="ctr">
              <a:buNone/>
            </a:pPr>
            <a:r>
              <a:rPr lang="de-DE" sz="2800" b="1" dirty="0"/>
              <a:t> im Detail vor Maßnahmenbeginn  lesen!</a:t>
            </a:r>
          </a:p>
          <a:p>
            <a:pPr marL="0" indent="0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sz="2800" dirty="0"/>
              <a:t>Bei Fragen oder Unsicherheiten bitte gerne beim KJR direkt nachfragen:</a:t>
            </a:r>
          </a:p>
          <a:p>
            <a:pPr marL="0" indent="0" algn="ctr">
              <a:buNone/>
            </a:pPr>
            <a:r>
              <a:rPr lang="de-DE"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lang="de-DE" sz="2800" b="1" i="0" dirty="0">
                <a:solidFill>
                  <a:srgbClr val="FF0000"/>
                </a:solidFill>
                <a:effectLst/>
                <a:latin typeface="+mj-lt"/>
              </a:rPr>
              <a:t>0 86 38 / 884 28-0</a:t>
            </a:r>
          </a:p>
          <a:p>
            <a:pPr marL="0" indent="0">
              <a:buNone/>
            </a:pPr>
            <a:r>
              <a:rPr lang="de-DE" sz="2800" b="1" dirty="0">
                <a:solidFill>
                  <a:srgbClr val="FF0000"/>
                </a:solidFill>
                <a:latin typeface="+mj-lt"/>
              </a:rPr>
              <a:t>				    oder</a:t>
            </a:r>
          </a:p>
          <a:p>
            <a:pPr marL="0" indent="0">
              <a:buNone/>
            </a:pPr>
            <a:r>
              <a:rPr lang="de-DE" sz="2800" b="1" i="0" dirty="0">
                <a:solidFill>
                  <a:srgbClr val="FF0000"/>
                </a:solidFill>
                <a:effectLst/>
                <a:latin typeface="+mj-lt"/>
              </a:rPr>
              <a:t>		   </a:t>
            </a:r>
            <a:r>
              <a:rPr lang="de-DE" sz="2800" b="1" dirty="0">
                <a:solidFill>
                  <a:srgbClr val="FF0000"/>
                </a:solidFill>
                <a:latin typeface="+mj-lt"/>
              </a:rPr>
              <a:t>	    info@kjr-muehldorf.de</a:t>
            </a:r>
            <a:endParaRPr lang="de-DE" sz="2800" b="1" i="0" dirty="0">
              <a:solidFill>
                <a:srgbClr val="FF0000"/>
              </a:solidFill>
              <a:effectLst/>
              <a:latin typeface="+mj-lt"/>
            </a:endParaRP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9370792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Ausschnitt">
  <a:themeElements>
    <a:clrScheme name="Benutzerdefiniert 2">
      <a:dk1>
        <a:sysClr val="windowText" lastClr="000000"/>
      </a:dk1>
      <a:lt1>
        <a:srgbClr val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Ausschnitt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usschnitt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1221</Words>
  <Application>Microsoft Office PowerPoint</Application>
  <PresentationFormat>Breitbild</PresentationFormat>
  <Paragraphs>197</Paragraphs>
  <Slides>28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28</vt:i4>
      </vt:variant>
    </vt:vector>
  </HeadingPairs>
  <TitlesOfParts>
    <vt:vector size="35" baseType="lpstr">
      <vt:lpstr>Aptos</vt:lpstr>
      <vt:lpstr>Aptos Display</vt:lpstr>
      <vt:lpstr>Arial</vt:lpstr>
      <vt:lpstr>Franklin Gothic Book</vt:lpstr>
      <vt:lpstr>Wingdings</vt:lpstr>
      <vt:lpstr>Benutzerdefiniertes Design</vt:lpstr>
      <vt:lpstr>Ausschnitt</vt:lpstr>
      <vt:lpstr>Zuschüsse zur Förderung der Jugendarbeit im Landkreis Mühldorf am Inn</vt:lpstr>
      <vt:lpstr>Welche Zuschussarten gibt es?</vt:lpstr>
      <vt:lpstr>Allgemeine Grundlagen</vt:lpstr>
      <vt:lpstr>PowerPoint-Präsentation</vt:lpstr>
      <vt:lpstr>Allgemeine Grundlagen</vt:lpstr>
      <vt:lpstr>Form der Vertragserstellung</vt:lpstr>
      <vt:lpstr>Förderfähige Kosten</vt:lpstr>
      <vt:lpstr>Grundförderung</vt:lpstr>
      <vt:lpstr>Grundförderung</vt:lpstr>
      <vt:lpstr>Grundförderung</vt:lpstr>
      <vt:lpstr>Förderung von Freizeitmaßnahmen</vt:lpstr>
      <vt:lpstr>Förderung von Freizeitmaßnahmen</vt:lpstr>
      <vt:lpstr>Förderung von Freizeitmaßnahmen</vt:lpstr>
      <vt:lpstr>Förderung von Jugendbildungsmaßnahmen und Seminare</vt:lpstr>
      <vt:lpstr>Förderung von Jugendbildungsmaßnahmen und Seminare</vt:lpstr>
      <vt:lpstr>Förderung von Jugendbildungsmaßnahmen und Seminare</vt:lpstr>
      <vt:lpstr>Veranstaltungen der internationalen Jugendbegegnung</vt:lpstr>
      <vt:lpstr>Veranstaltungen der internationalen Jugendbegegnung</vt:lpstr>
      <vt:lpstr>Veranstaltungen der internationalen Jugendbegegnung</vt:lpstr>
      <vt:lpstr>Veranstaltungen der internationalen Jugendbegegnung</vt:lpstr>
      <vt:lpstr>Antragsformular</vt:lpstr>
      <vt:lpstr>Förderung von Geräten und Materialien</vt:lpstr>
      <vt:lpstr>Förderung von Geräten und Materialien</vt:lpstr>
      <vt:lpstr>Förderung von Geräten und Materialien</vt:lpstr>
      <vt:lpstr>Förderung von Projekten</vt:lpstr>
      <vt:lpstr>PowerPoint-Präsentation</vt:lpstr>
      <vt:lpstr>Förderung von Projekten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Zuschüsse zur Förderung der Jugendarbeit im Landkreis Mühldorf am Inn</dc:title>
  <dc:creator>Claudia Hausberger</dc:creator>
  <cp:lastModifiedBy>Claudia Hausberger</cp:lastModifiedBy>
  <cp:revision>37</cp:revision>
  <cp:lastPrinted>2025-03-17T10:08:58Z</cp:lastPrinted>
  <dcterms:created xsi:type="dcterms:W3CDTF">2025-03-15T07:29:25Z</dcterms:created>
  <dcterms:modified xsi:type="dcterms:W3CDTF">2026-10-20T17:03:11Z</dcterms:modified>
</cp:coreProperties>
</file>